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6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60"/>
  </p:notesMasterIdLst>
  <p:handoutMasterIdLst>
    <p:handoutMasterId r:id="rId61"/>
  </p:handoutMasterIdLst>
  <p:sldIdLst>
    <p:sldId id="378" r:id="rId2"/>
    <p:sldId id="380" r:id="rId3"/>
    <p:sldId id="420" r:id="rId4"/>
    <p:sldId id="430" r:id="rId5"/>
    <p:sldId id="431" r:id="rId6"/>
    <p:sldId id="381" r:id="rId7"/>
    <p:sldId id="425" r:id="rId8"/>
    <p:sldId id="432" r:id="rId9"/>
    <p:sldId id="434" r:id="rId10"/>
    <p:sldId id="435" r:id="rId11"/>
    <p:sldId id="436" r:id="rId12"/>
    <p:sldId id="424" r:id="rId13"/>
    <p:sldId id="502" r:id="rId14"/>
    <p:sldId id="439" r:id="rId15"/>
    <p:sldId id="440" r:id="rId16"/>
    <p:sldId id="433" r:id="rId17"/>
    <p:sldId id="503" r:id="rId18"/>
    <p:sldId id="504" r:id="rId19"/>
    <p:sldId id="416" r:id="rId20"/>
    <p:sldId id="516" r:id="rId21"/>
    <p:sldId id="428" r:id="rId22"/>
    <p:sldId id="429" r:id="rId23"/>
    <p:sldId id="446" r:id="rId24"/>
    <p:sldId id="514" r:id="rId25"/>
    <p:sldId id="444" r:id="rId26"/>
    <p:sldId id="445" r:id="rId27"/>
    <p:sldId id="515" r:id="rId28"/>
    <p:sldId id="481" r:id="rId29"/>
    <p:sldId id="449" r:id="rId30"/>
    <p:sldId id="450" r:id="rId31"/>
    <p:sldId id="451" r:id="rId32"/>
    <p:sldId id="484" r:id="rId33"/>
    <p:sldId id="501" r:id="rId34"/>
    <p:sldId id="483" r:id="rId35"/>
    <p:sldId id="485" r:id="rId36"/>
    <p:sldId id="456" r:id="rId37"/>
    <p:sldId id="505" r:id="rId38"/>
    <p:sldId id="463" r:id="rId39"/>
    <p:sldId id="506" r:id="rId40"/>
    <p:sldId id="507" r:id="rId41"/>
    <p:sldId id="508" r:id="rId42"/>
    <p:sldId id="437" r:id="rId43"/>
    <p:sldId id="438" r:id="rId44"/>
    <p:sldId id="509" r:id="rId45"/>
    <p:sldId id="510" r:id="rId46"/>
    <p:sldId id="511" r:id="rId47"/>
    <p:sldId id="512" r:id="rId48"/>
    <p:sldId id="513" r:id="rId49"/>
    <p:sldId id="475" r:id="rId50"/>
    <p:sldId id="486" r:id="rId51"/>
    <p:sldId id="487" r:id="rId52"/>
    <p:sldId id="488" r:id="rId53"/>
    <p:sldId id="472" r:id="rId54"/>
    <p:sldId id="473" r:id="rId55"/>
    <p:sldId id="477" r:id="rId56"/>
    <p:sldId id="479" r:id="rId57"/>
    <p:sldId id="411" r:id="rId58"/>
    <p:sldId id="517" r:id="rId59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430"/>
            <p14:sldId id="431"/>
            <p14:sldId id="381"/>
            <p14:sldId id="425"/>
            <p14:sldId id="432"/>
            <p14:sldId id="434"/>
            <p14:sldId id="435"/>
            <p14:sldId id="436"/>
            <p14:sldId id="424"/>
            <p14:sldId id="502"/>
            <p14:sldId id="439"/>
            <p14:sldId id="440"/>
            <p14:sldId id="433"/>
            <p14:sldId id="503"/>
            <p14:sldId id="504"/>
            <p14:sldId id="416"/>
            <p14:sldId id="516"/>
            <p14:sldId id="428"/>
            <p14:sldId id="429"/>
            <p14:sldId id="446"/>
            <p14:sldId id="514"/>
            <p14:sldId id="444"/>
            <p14:sldId id="445"/>
            <p14:sldId id="515"/>
            <p14:sldId id="481"/>
            <p14:sldId id="449"/>
            <p14:sldId id="450"/>
            <p14:sldId id="451"/>
            <p14:sldId id="484"/>
            <p14:sldId id="501"/>
            <p14:sldId id="483"/>
            <p14:sldId id="485"/>
            <p14:sldId id="456"/>
            <p14:sldId id="505"/>
            <p14:sldId id="463"/>
            <p14:sldId id="506"/>
            <p14:sldId id="507"/>
            <p14:sldId id="508"/>
            <p14:sldId id="437"/>
            <p14:sldId id="438"/>
            <p14:sldId id="509"/>
            <p14:sldId id="510"/>
            <p14:sldId id="511"/>
            <p14:sldId id="512"/>
            <p14:sldId id="513"/>
            <p14:sldId id="475"/>
            <p14:sldId id="486"/>
            <p14:sldId id="487"/>
            <p14:sldId id="488"/>
            <p14:sldId id="472"/>
            <p14:sldId id="473"/>
            <p14:sldId id="477"/>
            <p14:sldId id="479"/>
            <p14:sldId id="411"/>
            <p14:sldId id="5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93099" autoAdjust="0"/>
  </p:normalViewPr>
  <p:slideViewPr>
    <p:cSldViewPr snapToGrid="0" snapToObjects="1">
      <p:cViewPr varScale="1">
        <p:scale>
          <a:sx n="63" d="100"/>
          <a:sy n="63" d="100"/>
        </p:scale>
        <p:origin x="676" y="56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3433343616411799E-2"/>
          <c:y val="7.5422823550615276E-2"/>
          <c:w val="0.85382116257547047"/>
          <c:h val="0.74330522385034414"/>
        </c:manualLayout>
      </c:layout>
      <c:scatterChart>
        <c:scatterStyle val="lineMarker"/>
        <c:varyColors val="0"/>
        <c:ser>
          <c:idx val="0"/>
          <c:order val="0"/>
          <c:tx>
            <c:v>Coil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Sheet1!$E$4:$E$34</c:f>
              <c:numCache>
                <c:formatCode>General</c:formatCode>
                <c:ptCount val="31"/>
                <c:pt idx="0">
                  <c:v>18.2</c:v>
                </c:pt>
                <c:pt idx="1">
                  <c:v>20.200000000000003</c:v>
                </c:pt>
                <c:pt idx="2">
                  <c:v>28.299999999999997</c:v>
                </c:pt>
                <c:pt idx="3">
                  <c:v>35.9</c:v>
                </c:pt>
                <c:pt idx="4">
                  <c:v>42.8</c:v>
                </c:pt>
                <c:pt idx="5">
                  <c:v>47.099999999999994</c:v>
                </c:pt>
                <c:pt idx="6">
                  <c:v>53</c:v>
                </c:pt>
                <c:pt idx="7">
                  <c:v>57.599999999999994</c:v>
                </c:pt>
                <c:pt idx="8">
                  <c:v>62.3</c:v>
                </c:pt>
                <c:pt idx="9">
                  <c:v>66.5</c:v>
                </c:pt>
                <c:pt idx="10">
                  <c:v>70.2</c:v>
                </c:pt>
                <c:pt idx="11">
                  <c:v>74.2</c:v>
                </c:pt>
                <c:pt idx="12">
                  <c:v>76.599999999999994</c:v>
                </c:pt>
                <c:pt idx="13">
                  <c:v>78.8</c:v>
                </c:pt>
                <c:pt idx="14">
                  <c:v>81</c:v>
                </c:pt>
                <c:pt idx="15">
                  <c:v>83</c:v>
                </c:pt>
                <c:pt idx="16">
                  <c:v>86</c:v>
                </c:pt>
                <c:pt idx="17">
                  <c:v>88</c:v>
                </c:pt>
                <c:pt idx="18">
                  <c:v>90</c:v>
                </c:pt>
                <c:pt idx="19">
                  <c:v>93</c:v>
                </c:pt>
                <c:pt idx="20">
                  <c:v>94</c:v>
                </c:pt>
                <c:pt idx="21">
                  <c:v>95</c:v>
                </c:pt>
                <c:pt idx="22">
                  <c:v>98</c:v>
                </c:pt>
                <c:pt idx="23">
                  <c:v>98</c:v>
                </c:pt>
                <c:pt idx="24">
                  <c:v>99</c:v>
                </c:pt>
                <c:pt idx="25">
                  <c:v>102</c:v>
                </c:pt>
                <c:pt idx="26">
                  <c:v>104</c:v>
                </c:pt>
                <c:pt idx="27">
                  <c:v>104</c:v>
                </c:pt>
                <c:pt idx="28">
                  <c:v>104</c:v>
                </c:pt>
                <c:pt idx="29">
                  <c:v>104</c:v>
                </c:pt>
                <c:pt idx="30">
                  <c:v>104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3B-4362-9B47-1DBA27451893}"/>
            </c:ext>
          </c:extLst>
        </c:ser>
        <c:ser>
          <c:idx val="1"/>
          <c:order val="1"/>
          <c:tx>
            <c:v>Heat sink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Sheet1!$F$4:$F$34</c:f>
              <c:numCache>
                <c:formatCode>General</c:formatCode>
                <c:ptCount val="31"/>
                <c:pt idx="0">
                  <c:v>18.2</c:v>
                </c:pt>
                <c:pt idx="1">
                  <c:v>20</c:v>
                </c:pt>
                <c:pt idx="2">
                  <c:v>24.299999999999997</c:v>
                </c:pt>
                <c:pt idx="3">
                  <c:v>31.9</c:v>
                </c:pt>
                <c:pt idx="4">
                  <c:v>40.299999999999997</c:v>
                </c:pt>
                <c:pt idx="5">
                  <c:v>46.3</c:v>
                </c:pt>
                <c:pt idx="6">
                  <c:v>52.2</c:v>
                </c:pt>
                <c:pt idx="7">
                  <c:v>56.099999999999994</c:v>
                </c:pt>
                <c:pt idx="8">
                  <c:v>60.8</c:v>
                </c:pt>
                <c:pt idx="9">
                  <c:v>64.099999999999994</c:v>
                </c:pt>
                <c:pt idx="10">
                  <c:v>66.8</c:v>
                </c:pt>
                <c:pt idx="11">
                  <c:v>70</c:v>
                </c:pt>
                <c:pt idx="12">
                  <c:v>70.7</c:v>
                </c:pt>
                <c:pt idx="13">
                  <c:v>72.599999999999994</c:v>
                </c:pt>
                <c:pt idx="14">
                  <c:v>74.099999999999994</c:v>
                </c:pt>
                <c:pt idx="15">
                  <c:v>74.8</c:v>
                </c:pt>
                <c:pt idx="16">
                  <c:v>76.599999999999994</c:v>
                </c:pt>
                <c:pt idx="17">
                  <c:v>76.599999999999994</c:v>
                </c:pt>
                <c:pt idx="18">
                  <c:v>77.7</c:v>
                </c:pt>
                <c:pt idx="19">
                  <c:v>78.400000000000006</c:v>
                </c:pt>
                <c:pt idx="20">
                  <c:v>78.900000000000006</c:v>
                </c:pt>
                <c:pt idx="21">
                  <c:v>79.599999999999994</c:v>
                </c:pt>
                <c:pt idx="22">
                  <c:v>79.599999999999994</c:v>
                </c:pt>
                <c:pt idx="23">
                  <c:v>80</c:v>
                </c:pt>
                <c:pt idx="24">
                  <c:v>81</c:v>
                </c:pt>
                <c:pt idx="25">
                  <c:v>81</c:v>
                </c:pt>
                <c:pt idx="26">
                  <c:v>81</c:v>
                </c:pt>
                <c:pt idx="27">
                  <c:v>81</c:v>
                </c:pt>
                <c:pt idx="28">
                  <c:v>81</c:v>
                </c:pt>
                <c:pt idx="29">
                  <c:v>81</c:v>
                </c:pt>
                <c:pt idx="30">
                  <c:v>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43B-4362-9B47-1DBA27451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0976367"/>
        <c:axId val="1524423039"/>
      </c:scatterChart>
      <c:valAx>
        <c:axId val="1410976367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4423039"/>
        <c:crosses val="autoZero"/>
        <c:crossBetween val="midCat"/>
      </c:valAx>
      <c:valAx>
        <c:axId val="1524423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[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°C</a:t>
                </a:r>
                <a:r>
                  <a:rPr lang="en-US"/>
                  <a:t>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09763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23:09:44.815" idx="6">
    <p:pos x="6521" y="35"/>
    <p:text>Maybe put the test setup figure here and in the next slide the pic for the RTbox and the complete PLECs model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9T01:59:25.063" idx="8">
    <p:pos x="6940" y="1672"/>
    <p:text>consider making zoom to the transient in the sudden changes to show the delay of tracking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52:03.589" idx="3">
    <p:pos x="5639" y="216"/>
    <p:text>Try to get the efficiency in boost mode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Optical </a:t>
            </a:r>
            <a:r>
              <a:rPr lang="da-DK" dirty="0" err="1"/>
              <a:t>unity-gain</a:t>
            </a:r>
            <a:r>
              <a:rPr lang="da-DK" dirty="0"/>
              <a:t> </a:t>
            </a:r>
            <a:r>
              <a:rPr lang="da-DK" dirty="0" err="1"/>
              <a:t>amplifier</a:t>
            </a:r>
            <a:r>
              <a:rPr lang="da-DK" dirty="0"/>
              <a:t> – </a:t>
            </a:r>
            <a:r>
              <a:rPr lang="da-DK" dirty="0" err="1"/>
              <a:t>voltage</a:t>
            </a:r>
            <a:r>
              <a:rPr lang="da-DK" dirty="0"/>
              <a:t> sensors</a:t>
            </a:r>
          </a:p>
          <a:p>
            <a:r>
              <a:rPr lang="da-DK" dirty="0"/>
              <a:t>Hall </a:t>
            </a:r>
            <a:r>
              <a:rPr lang="da-DK" dirty="0" err="1"/>
              <a:t>effect</a:t>
            </a:r>
            <a:r>
              <a:rPr lang="da-DK" dirty="0"/>
              <a:t> – </a:t>
            </a:r>
            <a:r>
              <a:rPr lang="da-DK" dirty="0" err="1"/>
              <a:t>current</a:t>
            </a:r>
            <a:r>
              <a:rPr lang="da-DK" dirty="0"/>
              <a:t> sensor</a:t>
            </a:r>
          </a:p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84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31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96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3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73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99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84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5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9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Motivation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Existing problems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Problem statement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44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81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49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06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05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94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89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30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95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94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63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02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11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95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00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How did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select</a:t>
            </a:r>
            <a:r>
              <a:rPr lang="da-DK" dirty="0"/>
              <a:t> the </a:t>
            </a:r>
            <a:r>
              <a:rPr lang="da-DK" dirty="0" err="1"/>
              <a:t>values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Input from PV panel</a:t>
            </a:r>
          </a:p>
          <a:p>
            <a:pPr marL="171450" indent="-171450">
              <a:buFontTx/>
              <a:buChar char="-"/>
            </a:pPr>
            <a:r>
              <a:rPr lang="da-DK" dirty="0"/>
              <a:t>Output from inverter </a:t>
            </a:r>
            <a:r>
              <a:rPr lang="da-DK" dirty="0" err="1"/>
              <a:t>voltage</a:t>
            </a:r>
            <a:r>
              <a:rPr lang="da-DK" dirty="0"/>
              <a:t> and # of panels</a:t>
            </a:r>
          </a:p>
          <a:p>
            <a:pPr marL="171450" indent="-171450">
              <a:buFontTx/>
              <a:buChar char="-"/>
            </a:pPr>
            <a:r>
              <a:rPr lang="da-DK" dirty="0"/>
              <a:t># of panels from minimum and </a:t>
            </a:r>
            <a:r>
              <a:rPr lang="da-DK" dirty="0" err="1"/>
              <a:t>maximum</a:t>
            </a:r>
            <a:r>
              <a:rPr lang="da-DK" dirty="0"/>
              <a:t> </a:t>
            </a:r>
            <a:r>
              <a:rPr lang="da-DK" dirty="0" err="1"/>
              <a:t>duties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Ripples</a:t>
            </a:r>
            <a:r>
              <a:rPr lang="da-DK" dirty="0"/>
              <a:t> so </a:t>
            </a:r>
            <a:r>
              <a:rPr lang="da-DK" dirty="0" err="1"/>
              <a:t>we</a:t>
            </a:r>
            <a:r>
              <a:rPr lang="da-DK" dirty="0"/>
              <a:t> dont </a:t>
            </a:r>
            <a:r>
              <a:rPr lang="da-DK" dirty="0" err="1"/>
              <a:t>mess</a:t>
            </a:r>
            <a:r>
              <a:rPr lang="da-DK" dirty="0"/>
              <a:t> with the PV panel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59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Capabilities of both higher and lower output voltage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noProof="0" dirty="0"/>
              <a:t>2 or 4 </a:t>
            </a:r>
            <a:r>
              <a:rPr lang="da-DK" noProof="0" dirty="0" err="1"/>
              <a:t>MOSFETs</a:t>
            </a:r>
            <a:endParaRPr lang="da-DK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Bidirectional opportunities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Lower (conduction) losses </a:t>
            </a:r>
          </a:p>
          <a:p>
            <a:endParaRPr lang="da-DK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67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Did a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sweep</a:t>
            </a:r>
            <a:r>
              <a:rPr lang="da-DK" dirty="0"/>
              <a:t> to </a:t>
            </a:r>
            <a:r>
              <a:rPr lang="da-DK" dirty="0" err="1"/>
              <a:t>determine</a:t>
            </a:r>
            <a:r>
              <a:rPr lang="da-DK" dirty="0"/>
              <a:t> </a:t>
            </a:r>
            <a:r>
              <a:rPr lang="da-DK" dirty="0" err="1"/>
              <a:t>worst</a:t>
            </a:r>
            <a:r>
              <a:rPr lang="da-DK" dirty="0"/>
              <a:t> case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5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Input </a:t>
            </a:r>
            <a:r>
              <a:rPr lang="da-DK" dirty="0" err="1"/>
              <a:t>cap</a:t>
            </a:r>
            <a:r>
              <a:rPr lang="da-DK" dirty="0"/>
              <a:t> is 4*470uF</a:t>
            </a:r>
          </a:p>
          <a:p>
            <a:r>
              <a:rPr lang="da-DK" dirty="0" err="1"/>
              <a:t>Calculation</a:t>
            </a:r>
            <a:r>
              <a:rPr lang="da-DK" dirty="0"/>
              <a:t> </a:t>
            </a:r>
            <a:r>
              <a:rPr lang="da-DK" dirty="0" err="1"/>
              <a:t>mistakes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to </a:t>
            </a:r>
            <a:r>
              <a:rPr lang="da-DK" dirty="0" err="1"/>
              <a:t>wrongly</a:t>
            </a:r>
            <a:r>
              <a:rPr lang="da-DK" dirty="0"/>
              <a:t> </a:t>
            </a:r>
            <a:r>
              <a:rPr lang="da-DK" dirty="0" err="1"/>
              <a:t>selected</a:t>
            </a:r>
            <a:r>
              <a:rPr lang="da-DK" dirty="0"/>
              <a:t> </a:t>
            </a:r>
            <a:r>
              <a:rPr lang="da-DK" dirty="0" err="1"/>
              <a:t>cout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42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20.png"/><Relationship Id="rId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1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0.png"/><Relationship Id="rId4" Type="http://schemas.openxmlformats.org/officeDocument/2006/relationships/image" Target="../media/image2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7.png"/><Relationship Id="rId12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50.png"/><Relationship Id="rId10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9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7" Type="http://schemas.openxmlformats.org/officeDocument/2006/relationships/image" Target="../media/image52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1.png"/><Relationship Id="rId9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7" Type="http://schemas.openxmlformats.org/officeDocument/2006/relationships/image" Target="../media/image53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0.png"/><Relationship Id="rId9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fegardgroup.com/blog/2017/07/27/solar-panel-disposa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hermofisher.com/blog/mining/mining-metals-for-a-renewable-energy-future/" TargetMode="External"/><Relationship Id="rId5" Type="http://schemas.openxmlformats.org/officeDocument/2006/relationships/hyperlink" Target="http://www.alternative-energy-tutorials.com/energy-articles/solar-cell-i-v-characteristic.html" TargetMode="External"/><Relationship Id="rId4" Type="http://schemas.openxmlformats.org/officeDocument/2006/relationships/hyperlink" Target="https://www.dgem.nl/nl/zonne-energie/opbrengstvariabelen-zonnepanele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DC-DC Converter for PV Module</a:t>
            </a:r>
            <a:br>
              <a:rPr lang="en-US" dirty="0"/>
            </a:br>
            <a:r>
              <a:rPr lang="en-US" dirty="0"/>
              <a:t>Integration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7867907"/>
                  </p:ext>
                </p:extLst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106250" r="-100244" b="-614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209524" r="-100244" b="-5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309524" r="-100244" b="-4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503125" r="-100244" b="-2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603125" r="-100244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703125" r="-100244" b="-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5C9D748E-F4EE-43A4-B865-972F5BB6220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0B95F4C-3794-429A-B0A2-F30954D356F1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5BF34C12-38CF-4059-8654-3A776839B26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el 5">
                <a:extLst>
                  <a:ext uri="{FF2B5EF4-FFF2-40B4-BE49-F238E27FC236}">
                    <a16:creationId xmlns:a16="http://schemas.microsoft.com/office/drawing/2014/main" id="{41729871-9059-44E4-8715-4601F9B60A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1330479"/>
                  </p:ext>
                </p:extLst>
              </p:nvPr>
            </p:nvGraphicFramePr>
            <p:xfrm>
              <a:off x="6424583" y="1881286"/>
              <a:ext cx="4969994" cy="3215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𝑖𝑛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el 5">
                <a:extLst>
                  <a:ext uri="{FF2B5EF4-FFF2-40B4-BE49-F238E27FC236}">
                    <a16:creationId xmlns:a16="http://schemas.microsoft.com/office/drawing/2014/main" id="{41729871-9059-44E4-8715-4601F9B60A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1330479"/>
                  </p:ext>
                </p:extLst>
              </p:nvPr>
            </p:nvGraphicFramePr>
            <p:xfrm>
              <a:off x="6424583" y="1881286"/>
              <a:ext cx="4969994" cy="3215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534375" r="-100244" b="-2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634375" r="-100244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734375" r="-100244" b="-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760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760263" cy="1474385"/>
          </a:xfrm>
        </p:spPr>
        <p:txBody>
          <a:bodyPr/>
          <a:lstStyle/>
          <a:p>
            <a:r>
              <a:rPr lang="en-US" dirty="0"/>
              <a:t>Selection of topology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82685" y="537992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Non-inverting buck-boost converter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B4E80B7-5319-4684-80E2-5060CE690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98" y="1844675"/>
            <a:ext cx="8746801" cy="3286786"/>
          </a:xfrm>
          <a:prstGeom prst="rect">
            <a:avLst/>
          </a:prstGeom>
        </p:spPr>
      </p:pic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3CD41739-FAB0-473C-8398-E53A4ED399DC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5F0C8D60-9CD3-4610-9BF2-70428794C8B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D1E552CB-1C33-4400-A5D7-204D8001831F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229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5234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Calculated using the ripples.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Finding worst case conditions.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Depends on switching frequency.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A6B697C-7A4D-4A3F-B6BF-E74CFE8DE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977" y="1240420"/>
            <a:ext cx="6145023" cy="4608767"/>
          </a:xfrm>
          <a:prstGeom prst="rect">
            <a:avLst/>
          </a:prstGeom>
        </p:spPr>
      </p:pic>
      <p:sp>
        <p:nvSpPr>
          <p:cNvPr id="7" name="Textfeld 5">
            <a:extLst>
              <a:ext uri="{FF2B5EF4-FFF2-40B4-BE49-F238E27FC236}">
                <a16:creationId xmlns:a16="http://schemas.microsoft.com/office/drawing/2014/main" id="{E169181D-C533-49C0-921E-BDFF81B1D7F2}"/>
              </a:ext>
            </a:extLst>
          </p:cNvPr>
          <p:cNvSpPr txBox="1"/>
          <p:nvPr/>
        </p:nvSpPr>
        <p:spPr>
          <a:xfrm>
            <a:off x="6651815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Output capacitor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F718FC8-6532-456A-99CE-DF90EF253A62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3E624CC0-FA23-459E-A105-AA197581FD45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9BBA86F-75E9-4DD7-90FB-E104B939188F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5E6B655-6520-46A5-8913-E0EE574E0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20" y="1980892"/>
            <a:ext cx="5044272" cy="3783204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98B3BD4-7EF2-48D5-B4F5-9F7803830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71" y="1963306"/>
            <a:ext cx="5151455" cy="386359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E724E07-9FD5-4AC5-826C-6C58222A5896}"/>
              </a:ext>
            </a:extLst>
          </p:cNvPr>
          <p:cNvSpPr txBox="1"/>
          <p:nvPr/>
        </p:nvSpPr>
        <p:spPr>
          <a:xfrm>
            <a:off x="6651815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Input capacitor</a:t>
            </a: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510DE115-C697-4BAB-A570-EB0D637128C7}"/>
              </a:ext>
            </a:extLst>
          </p:cNvPr>
          <p:cNvSpPr txBox="1"/>
          <p:nvPr/>
        </p:nvSpPr>
        <p:spPr>
          <a:xfrm>
            <a:off x="489020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Inductor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EC9C0E9B-0D89-4E02-B208-4ADD86E6C95C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808E995-777C-4148-8E0C-73568939EAA8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05532DF9-A7AE-4D48-BE11-22217F08492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6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Selection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Minimum 20% margin was included.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Reused inductor.</a:t>
            </a:r>
          </a:p>
          <a:p>
            <a:pPr rtl="0"/>
            <a:endParaRPr lang="en-GB" sz="1600" spc="300" dirty="0"/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A82A7F31-645C-4A56-86F8-F4A8B29CD2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91360" y="3600907"/>
          <a:ext cx="82092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851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91443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747679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205232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Theoretical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Implemented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Voltage</a:t>
                      </a:r>
                      <a:r>
                        <a:rPr lang="da-DK" dirty="0"/>
                        <a:t> 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Input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1540µF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1880µF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100V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Output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130µF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820µF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250V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Inductor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1.93mH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</a:tbl>
          </a:graphicData>
        </a:graphic>
      </p:graphicFrame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19F5E626-6205-4AC3-918A-E404DAF809B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D88105E0-1375-4234-A0A3-D9764749C343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C88518C-6275-453C-9D5A-AAFA9C25143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0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circuitry</a:t>
            </a:r>
          </a:p>
        </p:txBody>
      </p:sp>
      <p:sp>
        <p:nvSpPr>
          <p:cNvPr id="5" name="Tekstfelt 3">
            <a:extLst>
              <a:ext uri="{FF2B5EF4-FFF2-40B4-BE49-F238E27FC236}">
                <a16:creationId xmlns:a16="http://schemas.microsoft.com/office/drawing/2014/main" id="{2A238F49-FF12-4A3B-9BA8-A75B622E5944}"/>
              </a:ext>
            </a:extLst>
          </p:cNvPr>
          <p:cNvSpPr txBox="1"/>
          <p:nvPr/>
        </p:nvSpPr>
        <p:spPr>
          <a:xfrm>
            <a:off x="587374" y="1844675"/>
            <a:ext cx="4576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capacitors.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Discharging resistors.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Protection diodes.</a:t>
            </a:r>
          </a:p>
          <a:p>
            <a:endParaRPr lang="en-GB" sz="1600" spc="3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D27298D4-C66A-4888-A88E-5BFED51E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45" y="3168114"/>
            <a:ext cx="8897310" cy="2760189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5E7A184C-1E88-4B56-9AD4-E6969452A6EB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88E19E7C-BB70-4829-93D7-9A1AFB5897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07D3D12-3FED-4EB7-B8D2-7B37400543C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5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Driving circuitry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02F25CB4-B822-4978-A572-63E185769C62}"/>
              </a:ext>
            </a:extLst>
          </p:cNvPr>
          <p:cNvSpPr txBox="1"/>
          <p:nvPr/>
        </p:nvSpPr>
        <p:spPr>
          <a:xfrm>
            <a:off x="587374" y="1896940"/>
            <a:ext cx="3928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Optocouplers for isolation.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Current limiting resistors.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Decoupling capacitors.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A404937-42FF-4872-B88A-A57304E6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71" y="3429000"/>
            <a:ext cx="9126458" cy="2272472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8EC3EC58-87D2-4147-8D88-938981DE1B5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BADF3042-F65D-44B2-940B-0FBAE90D070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36C1E000-5271-426F-876F-6457E11754A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402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Sensor circuitry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170082"/>
            <a:ext cx="11333256" cy="4705143"/>
          </a:xfrm>
          <a:prstGeom prst="rect">
            <a:avLst/>
          </a:prstGeom>
        </p:spPr>
      </p:pic>
      <p:sp>
        <p:nvSpPr>
          <p:cNvPr id="5" name="Pladsholder til slidenummer 1">
            <a:extLst>
              <a:ext uri="{FF2B5EF4-FFF2-40B4-BE49-F238E27FC236}">
                <a16:creationId xmlns:a16="http://schemas.microsoft.com/office/drawing/2014/main" id="{9ED1BFF9-B055-440E-A87E-625B8B518158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9F4E4AA7-B27B-47EF-9A6F-1EEFED4BB648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80EC039F-F69B-4B61-A6E2-EFFDDF31847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914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Power supplies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F47FA447-2BFE-4A7F-917F-EFAF217AD41B}"/>
              </a:ext>
            </a:extLst>
          </p:cNvPr>
          <p:cNvSpPr txBox="1"/>
          <p:nvPr/>
        </p:nvSpPr>
        <p:spPr>
          <a:xfrm>
            <a:off x="587374" y="2273372"/>
            <a:ext cx="61450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External supplies.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Isolated 12V TRACO supplies.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Linear 5V voltage regulator.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LED at every supply line.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4EC49DBD-545D-41E3-A961-56072B9A5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0579"/>
            <a:ext cx="4666990" cy="3496841"/>
          </a:xfrm>
          <a:prstGeom prst="rect">
            <a:avLst/>
          </a:prstGeom>
        </p:spPr>
      </p:pic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E39558FE-CDF7-4F66-9BD9-A4DCFF1F764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91167A9-E592-4DD3-8801-8B7E885459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BB00442-FA80-4537-A502-77999DF28FA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033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B173EF25-4DA0-408E-B446-550C658C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76222" cy="5519599"/>
          </a:xfrm>
          <a:prstGeom prst="rect">
            <a:avLst/>
          </a:prstGeom>
        </p:spPr>
      </p:pic>
      <p:pic>
        <p:nvPicPr>
          <p:cNvPr id="16" name="Imagen 1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B5850E9-A00E-477D-A0C5-D1657B0B35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</a:p>
        </p:txBody>
      </p:sp>
      <p:sp>
        <p:nvSpPr>
          <p:cNvPr id="17" name="Tekstfelt 3">
            <a:extLst>
              <a:ext uri="{FF2B5EF4-FFF2-40B4-BE49-F238E27FC236}">
                <a16:creationId xmlns:a16="http://schemas.microsoft.com/office/drawing/2014/main" id="{B9F56E30-49F1-4B49-B595-27B5F4122222}"/>
              </a:ext>
            </a:extLst>
          </p:cNvPr>
          <p:cNvSpPr txBox="1"/>
          <p:nvPr/>
        </p:nvSpPr>
        <p:spPr>
          <a:xfrm>
            <a:off x="587374" y="1844674"/>
            <a:ext cx="314436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Considerations</a:t>
            </a:r>
            <a:r>
              <a:rPr lang="es-ES" sz="1600" spc="300" dirty="0"/>
              <a:t>:</a:t>
            </a:r>
          </a:p>
          <a:p>
            <a:pPr rtl="0"/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Hot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Isolations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EMI - EMC.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Others.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99E3C21B-C18D-4D67-BDB7-6A7626073FE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8D5766FB-30C0-4EE3-9F72-B40CFC1DDA2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BB880EA-A3A7-4DBA-B45D-E3621C39DC0C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>
          <a:xfrm>
            <a:off x="814647" y="1629295"/>
            <a:ext cx="4227254" cy="500426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CONVERTER DESIGN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MPPT ALGORITHM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TESTS RESULTS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DISCUSSION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CONCLUSION</a:t>
            </a:r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9887" y="572903"/>
            <a:ext cx="571468" cy="227164"/>
          </a:xfrm>
        </p:spPr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and cold sides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64E01CC-BFB6-406B-A977-CE04C5A56960}"/>
              </a:ext>
            </a:extLst>
          </p:cNvPr>
          <p:cNvSpPr txBox="1"/>
          <p:nvPr/>
        </p:nvSpPr>
        <p:spPr>
          <a:xfrm>
            <a:off x="587374" y="1844674"/>
            <a:ext cx="3144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Clear </a:t>
            </a:r>
            <a:r>
              <a:rPr lang="es-ES" sz="1600" spc="300" dirty="0" err="1"/>
              <a:t>separation</a:t>
            </a:r>
            <a:r>
              <a:rPr lang="es-ES" sz="1600" spc="300" dirty="0"/>
              <a:t> </a:t>
            </a:r>
            <a:r>
              <a:rPr lang="es-ES" sz="1600" spc="300" dirty="0" err="1"/>
              <a:t>of</a:t>
            </a:r>
            <a:r>
              <a:rPr lang="es-ES" sz="1600" spc="300" dirty="0"/>
              <a:t> </a:t>
            </a:r>
            <a:r>
              <a:rPr lang="es-ES" sz="1600" spc="300" dirty="0" err="1"/>
              <a:t>hot</a:t>
            </a:r>
            <a:r>
              <a:rPr lang="es-ES" sz="1600" spc="300" dirty="0"/>
              <a:t>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C2FDC68-227E-45D3-AA71-B08A5FF5B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52973187-1156-4A5F-87B5-07FDC16D0917}"/>
              </a:ext>
            </a:extLst>
          </p:cNvPr>
          <p:cNvSpPr/>
          <p:nvPr/>
        </p:nvSpPr>
        <p:spPr>
          <a:xfrm>
            <a:off x="3883656" y="1298999"/>
            <a:ext cx="5617640" cy="5559237"/>
          </a:xfrm>
          <a:custGeom>
            <a:avLst/>
            <a:gdLst>
              <a:gd name="connsiteX0" fmla="*/ 82863 w 5617640"/>
              <a:gd name="connsiteY0" fmla="*/ 2556309 h 5559237"/>
              <a:gd name="connsiteX1" fmla="*/ 95220 w 5617640"/>
              <a:gd name="connsiteY1" fmla="*/ 838720 h 5559237"/>
              <a:gd name="connsiteX2" fmla="*/ 1059047 w 5617640"/>
              <a:gd name="connsiteY2" fmla="*/ 84958 h 5559237"/>
              <a:gd name="connsiteX3" fmla="*/ 3641609 w 5617640"/>
              <a:gd name="connsiteY3" fmla="*/ 159098 h 5559237"/>
              <a:gd name="connsiteX4" fmla="*/ 4642506 w 5617640"/>
              <a:gd name="connsiteY4" fmla="*/ 1345347 h 5559237"/>
              <a:gd name="connsiteX5" fmla="*/ 5544549 w 5617640"/>
              <a:gd name="connsiteY5" fmla="*/ 1913758 h 5559237"/>
              <a:gd name="connsiteX6" fmla="*/ 5458052 w 5617640"/>
              <a:gd name="connsiteY6" fmla="*/ 3013509 h 5559237"/>
              <a:gd name="connsiteX7" fmla="*/ 4617793 w 5617640"/>
              <a:gd name="connsiteY7" fmla="*/ 3804342 h 5559237"/>
              <a:gd name="connsiteX8" fmla="*/ 2739566 w 5617640"/>
              <a:gd name="connsiteY8" fmla="*/ 5237725 h 5559237"/>
              <a:gd name="connsiteX9" fmla="*/ 515349 w 5617640"/>
              <a:gd name="connsiteY9" fmla="*/ 5324223 h 5559237"/>
              <a:gd name="connsiteX10" fmla="*/ 82863 w 5617640"/>
              <a:gd name="connsiteY10" fmla="*/ 2556309 h 555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7640" h="5559237">
                <a:moveTo>
                  <a:pt x="82863" y="2556309"/>
                </a:moveTo>
                <a:cubicBezTo>
                  <a:pt x="12842" y="1808725"/>
                  <a:pt x="-67477" y="1250612"/>
                  <a:pt x="95220" y="838720"/>
                </a:cubicBezTo>
                <a:cubicBezTo>
                  <a:pt x="257917" y="426828"/>
                  <a:pt x="467982" y="198228"/>
                  <a:pt x="1059047" y="84958"/>
                </a:cubicBezTo>
                <a:cubicBezTo>
                  <a:pt x="1650112" y="-28312"/>
                  <a:pt x="3044366" y="-50967"/>
                  <a:pt x="3641609" y="159098"/>
                </a:cubicBezTo>
                <a:cubicBezTo>
                  <a:pt x="4238852" y="369163"/>
                  <a:pt x="4325350" y="1052904"/>
                  <a:pt x="4642506" y="1345347"/>
                </a:cubicBezTo>
                <a:cubicBezTo>
                  <a:pt x="4959662" y="1637790"/>
                  <a:pt x="5408625" y="1635731"/>
                  <a:pt x="5544549" y="1913758"/>
                </a:cubicBezTo>
                <a:cubicBezTo>
                  <a:pt x="5680473" y="2191785"/>
                  <a:pt x="5612511" y="2698412"/>
                  <a:pt x="5458052" y="3013509"/>
                </a:cubicBezTo>
                <a:cubicBezTo>
                  <a:pt x="5303593" y="3328606"/>
                  <a:pt x="5070874" y="3433639"/>
                  <a:pt x="4617793" y="3804342"/>
                </a:cubicBezTo>
                <a:cubicBezTo>
                  <a:pt x="4164712" y="4175045"/>
                  <a:pt x="3423307" y="4984412"/>
                  <a:pt x="2739566" y="5237725"/>
                </a:cubicBezTo>
                <a:cubicBezTo>
                  <a:pt x="2055825" y="5491038"/>
                  <a:pt x="954014" y="5769066"/>
                  <a:pt x="515349" y="5324223"/>
                </a:cubicBezTo>
                <a:cubicBezTo>
                  <a:pt x="76684" y="4879380"/>
                  <a:pt x="152884" y="3303893"/>
                  <a:pt x="82863" y="2556309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07C2F744-2586-4997-BBBF-8D00667DB9B5}"/>
              </a:ext>
            </a:extLst>
          </p:cNvPr>
          <p:cNvSpPr/>
          <p:nvPr/>
        </p:nvSpPr>
        <p:spPr>
          <a:xfrm>
            <a:off x="8321169" y="1417138"/>
            <a:ext cx="1981071" cy="4604574"/>
          </a:xfrm>
          <a:custGeom>
            <a:avLst/>
            <a:gdLst>
              <a:gd name="connsiteX0" fmla="*/ 1131750 w 2094634"/>
              <a:gd name="connsiteY0" fmla="*/ 3889 h 4604574"/>
              <a:gd name="connsiteX1" fmla="*/ 1873155 w 2094634"/>
              <a:gd name="connsiteY1" fmla="*/ 745294 h 4604574"/>
              <a:gd name="connsiteX2" fmla="*/ 2021436 w 2094634"/>
              <a:gd name="connsiteY2" fmla="*/ 4304040 h 4604574"/>
              <a:gd name="connsiteX3" fmla="*/ 822831 w 2094634"/>
              <a:gd name="connsiteY3" fmla="*/ 4266970 h 4604574"/>
              <a:gd name="connsiteX4" fmla="*/ 1168820 w 2094634"/>
              <a:gd name="connsiteY4" fmla="*/ 3068365 h 4604574"/>
              <a:gd name="connsiteX5" fmla="*/ 1255317 w 2094634"/>
              <a:gd name="connsiteY5" fmla="*/ 1672051 h 4604574"/>
              <a:gd name="connsiteX6" fmla="*/ 390345 w 2094634"/>
              <a:gd name="connsiteY6" fmla="*/ 1202494 h 4604574"/>
              <a:gd name="connsiteX7" fmla="*/ 31999 w 2094634"/>
              <a:gd name="connsiteY7" fmla="*/ 485803 h 4604574"/>
              <a:gd name="connsiteX8" fmla="*/ 1131750 w 2094634"/>
              <a:gd name="connsiteY8" fmla="*/ 3889 h 4604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4634" h="4604574">
                <a:moveTo>
                  <a:pt x="1131750" y="3889"/>
                </a:moveTo>
                <a:cubicBezTo>
                  <a:pt x="1438609" y="47137"/>
                  <a:pt x="1724874" y="28602"/>
                  <a:pt x="1873155" y="745294"/>
                </a:cubicBezTo>
                <a:cubicBezTo>
                  <a:pt x="2021436" y="1461986"/>
                  <a:pt x="2196490" y="3717094"/>
                  <a:pt x="2021436" y="4304040"/>
                </a:cubicBezTo>
                <a:cubicBezTo>
                  <a:pt x="1846382" y="4890986"/>
                  <a:pt x="964934" y="4472916"/>
                  <a:pt x="822831" y="4266970"/>
                </a:cubicBezTo>
                <a:cubicBezTo>
                  <a:pt x="680728" y="4061024"/>
                  <a:pt x="1096739" y="3500852"/>
                  <a:pt x="1168820" y="3068365"/>
                </a:cubicBezTo>
                <a:cubicBezTo>
                  <a:pt x="1240901" y="2635878"/>
                  <a:pt x="1385063" y="1983029"/>
                  <a:pt x="1255317" y="1672051"/>
                </a:cubicBezTo>
                <a:cubicBezTo>
                  <a:pt x="1125571" y="1361073"/>
                  <a:pt x="594231" y="1400202"/>
                  <a:pt x="390345" y="1202494"/>
                </a:cubicBezTo>
                <a:cubicBezTo>
                  <a:pt x="186459" y="1004786"/>
                  <a:pt x="-95687" y="683511"/>
                  <a:pt x="31999" y="485803"/>
                </a:cubicBezTo>
                <a:cubicBezTo>
                  <a:pt x="159685" y="288095"/>
                  <a:pt x="824891" y="-39359"/>
                  <a:pt x="1131750" y="3889"/>
                </a:cubicBezTo>
                <a:close/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A9116FD4-0293-4C42-B1EB-4FE78C0EC188}"/>
              </a:ext>
            </a:extLst>
          </p:cNvPr>
          <p:cNvSpPr/>
          <p:nvPr/>
        </p:nvSpPr>
        <p:spPr>
          <a:xfrm>
            <a:off x="10555082" y="1670676"/>
            <a:ext cx="1415550" cy="4281216"/>
          </a:xfrm>
          <a:custGeom>
            <a:avLst/>
            <a:gdLst>
              <a:gd name="connsiteX0" fmla="*/ 725188 w 1550025"/>
              <a:gd name="connsiteY0" fmla="*/ 161437 h 4000323"/>
              <a:gd name="connsiteX1" fmla="*/ 82636 w 1550025"/>
              <a:gd name="connsiteY1" fmla="*/ 371502 h 4000323"/>
              <a:gd name="connsiteX2" fmla="*/ 107350 w 1550025"/>
              <a:gd name="connsiteY2" fmla="*/ 3596616 h 4000323"/>
              <a:gd name="connsiteX3" fmla="*/ 984679 w 1550025"/>
              <a:gd name="connsiteY3" fmla="*/ 3893178 h 4000323"/>
              <a:gd name="connsiteX4" fmla="*/ 1528377 w 1550025"/>
              <a:gd name="connsiteY4" fmla="*/ 3052918 h 4000323"/>
              <a:gd name="connsiteX5" fmla="*/ 1367739 w 1550025"/>
              <a:gd name="connsiteY5" fmla="*/ 1199405 h 4000323"/>
              <a:gd name="connsiteX6" fmla="*/ 725188 w 1550025"/>
              <a:gd name="connsiteY6" fmla="*/ 161437 h 400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025" h="4000323">
                <a:moveTo>
                  <a:pt x="725188" y="161437"/>
                </a:moveTo>
                <a:cubicBezTo>
                  <a:pt x="511004" y="23453"/>
                  <a:pt x="185609" y="-201028"/>
                  <a:pt x="82636" y="371502"/>
                </a:cubicBezTo>
                <a:cubicBezTo>
                  <a:pt x="-20337" y="944032"/>
                  <a:pt x="-42990" y="3009670"/>
                  <a:pt x="107350" y="3596616"/>
                </a:cubicBezTo>
                <a:cubicBezTo>
                  <a:pt x="257690" y="4183562"/>
                  <a:pt x="747841" y="3983794"/>
                  <a:pt x="984679" y="3893178"/>
                </a:cubicBezTo>
                <a:cubicBezTo>
                  <a:pt x="1221517" y="3802562"/>
                  <a:pt x="1464534" y="3501880"/>
                  <a:pt x="1528377" y="3052918"/>
                </a:cubicBezTo>
                <a:cubicBezTo>
                  <a:pt x="1592220" y="2603956"/>
                  <a:pt x="1507782" y="1683378"/>
                  <a:pt x="1367739" y="1199405"/>
                </a:cubicBezTo>
                <a:cubicBezTo>
                  <a:pt x="1227696" y="715432"/>
                  <a:pt x="939372" y="299421"/>
                  <a:pt x="725188" y="161437"/>
                </a:cubicBezTo>
                <a:close/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1517647-5C2C-4FCE-B3FC-3CE1B86DE379}"/>
              </a:ext>
            </a:extLst>
          </p:cNvPr>
          <p:cNvCxnSpPr>
            <a:cxnSpLocks/>
          </p:cNvCxnSpPr>
          <p:nvPr/>
        </p:nvCxnSpPr>
        <p:spPr>
          <a:xfrm flipH="1">
            <a:off x="2759998" y="3531153"/>
            <a:ext cx="1180234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E1013A3F-88C3-4753-9CE1-8B5298677DD6}"/>
              </a:ext>
            </a:extLst>
          </p:cNvPr>
          <p:cNvCxnSpPr>
            <a:cxnSpLocks/>
            <a:stCxn id="23" idx="4"/>
          </p:cNvCxnSpPr>
          <p:nvPr/>
        </p:nvCxnSpPr>
        <p:spPr>
          <a:xfrm flipH="1">
            <a:off x="2760000" y="4485503"/>
            <a:ext cx="666662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3C33A79C-05D3-4105-A882-925C8E1705D4}"/>
              </a:ext>
            </a:extLst>
          </p:cNvPr>
          <p:cNvCxnSpPr>
            <a:cxnSpLocks/>
            <a:stCxn id="24" idx="2"/>
          </p:cNvCxnSpPr>
          <p:nvPr/>
        </p:nvCxnSpPr>
        <p:spPr>
          <a:xfrm flipH="1" flipV="1">
            <a:off x="2759999" y="5449332"/>
            <a:ext cx="7893120" cy="7050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felt 3">
            <a:extLst>
              <a:ext uri="{FF2B5EF4-FFF2-40B4-BE49-F238E27FC236}">
                <a16:creationId xmlns:a16="http://schemas.microsoft.com/office/drawing/2014/main" id="{6C2E7CEA-B3A0-4115-9B59-73631BF4D321}"/>
              </a:ext>
            </a:extLst>
          </p:cNvPr>
          <p:cNvSpPr txBox="1"/>
          <p:nvPr/>
        </p:nvSpPr>
        <p:spPr>
          <a:xfrm>
            <a:off x="966448" y="3361876"/>
            <a:ext cx="194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Power</a:t>
            </a:r>
            <a:r>
              <a:rPr lang="es-ES" sz="1600" spc="300" dirty="0"/>
              <a:t> </a:t>
            </a:r>
            <a:r>
              <a:rPr lang="es-ES" sz="1600" spc="300" dirty="0" err="1"/>
              <a:t>side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5" name="Tekstfelt 3">
            <a:extLst>
              <a:ext uri="{FF2B5EF4-FFF2-40B4-BE49-F238E27FC236}">
                <a16:creationId xmlns:a16="http://schemas.microsoft.com/office/drawing/2014/main" id="{BD999637-B0DF-411B-A35D-3A207879CE0A}"/>
              </a:ext>
            </a:extLst>
          </p:cNvPr>
          <p:cNvSpPr txBox="1"/>
          <p:nvPr/>
        </p:nvSpPr>
        <p:spPr>
          <a:xfrm>
            <a:off x="966447" y="5156943"/>
            <a:ext cx="183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6" name="Tekstfelt 3">
            <a:extLst>
              <a:ext uri="{FF2B5EF4-FFF2-40B4-BE49-F238E27FC236}">
                <a16:creationId xmlns:a16="http://schemas.microsoft.com/office/drawing/2014/main" id="{C24A3B74-74BC-4890-8F63-E620E7D99148}"/>
              </a:ext>
            </a:extLst>
          </p:cNvPr>
          <p:cNvSpPr txBox="1"/>
          <p:nvPr/>
        </p:nvSpPr>
        <p:spPr>
          <a:xfrm>
            <a:off x="966448" y="4193115"/>
            <a:ext cx="222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non-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75018961-B5F3-442F-8E04-E294D083A3B8}"/>
              </a:ext>
            </a:extLst>
          </p:cNvPr>
          <p:cNvSpPr/>
          <p:nvPr/>
        </p:nvSpPr>
        <p:spPr>
          <a:xfrm>
            <a:off x="922985" y="3220208"/>
            <a:ext cx="1832209" cy="62189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23940AA4-B9ED-443F-B1F7-72403F474F90}"/>
              </a:ext>
            </a:extLst>
          </p:cNvPr>
          <p:cNvSpPr/>
          <p:nvPr/>
        </p:nvSpPr>
        <p:spPr>
          <a:xfrm>
            <a:off x="912723" y="4178339"/>
            <a:ext cx="1832209" cy="62189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A9C61F60-A48D-40DD-A78F-0E2F8170075B}"/>
              </a:ext>
            </a:extLst>
          </p:cNvPr>
          <p:cNvSpPr/>
          <p:nvPr/>
        </p:nvSpPr>
        <p:spPr>
          <a:xfrm>
            <a:off x="912723" y="5156943"/>
            <a:ext cx="1832209" cy="62189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C4AE34D3-72B3-4A9E-A631-19F2F13D4C28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  <p:sp>
        <p:nvSpPr>
          <p:cNvPr id="19" name="Pladsholder til slidenummer 1">
            <a:extLst>
              <a:ext uri="{FF2B5EF4-FFF2-40B4-BE49-F238E27FC236}">
                <a16:creationId xmlns:a16="http://schemas.microsoft.com/office/drawing/2014/main" id="{1060266D-7514-4DE8-8726-33D5257A5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5" name="Pladsholder til slidenummer 1">
            <a:extLst>
              <a:ext uri="{FF2B5EF4-FFF2-40B4-BE49-F238E27FC236}">
                <a16:creationId xmlns:a16="http://schemas.microsoft.com/office/drawing/2014/main" id="{476A09E8-CFED-4D68-BF43-531EB752BC0E}"/>
              </a:ext>
            </a:extLst>
          </p:cNvPr>
          <p:cNvSpPr txBox="1">
            <a:spLocks/>
          </p:cNvSpPr>
          <p:nvPr/>
        </p:nvSpPr>
        <p:spPr>
          <a:xfrm>
            <a:off x="11335499" y="57290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311996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 - EMC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FDBF8177-EEC3-4142-B8E7-573E102EE643}"/>
              </a:ext>
            </a:extLst>
          </p:cNvPr>
          <p:cNvSpPr txBox="1"/>
          <p:nvPr/>
        </p:nvSpPr>
        <p:spPr>
          <a:xfrm>
            <a:off x="587374" y="2471390"/>
            <a:ext cx="26188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/>
              <a:t>Reduced current loops.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Hall sensor location.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Ground planes.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FBF8F0A-3D5E-4184-9303-321CD019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6BBCF51-008F-4432-8038-0312BCFD3993}"/>
              </a:ext>
            </a:extLst>
          </p:cNvPr>
          <p:cNvSpPr/>
          <p:nvPr/>
        </p:nvSpPr>
        <p:spPr>
          <a:xfrm>
            <a:off x="587374" y="3576456"/>
            <a:ext cx="2618813" cy="77550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C7CA6948-BF0E-43DD-A25C-D43E7BF24573}"/>
              </a:ext>
            </a:extLst>
          </p:cNvPr>
          <p:cNvSpPr/>
          <p:nvPr/>
        </p:nvSpPr>
        <p:spPr>
          <a:xfrm>
            <a:off x="7870785" y="5143290"/>
            <a:ext cx="682907" cy="556011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3B6FE7A-E898-4440-9107-452BD8AA9928}"/>
              </a:ext>
            </a:extLst>
          </p:cNvPr>
          <p:cNvSpPr/>
          <p:nvPr/>
        </p:nvSpPr>
        <p:spPr>
          <a:xfrm>
            <a:off x="587374" y="4677978"/>
            <a:ext cx="2618813" cy="77550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3465DC7-A3F6-4CDF-8D3C-7DF0F61A2F51}"/>
              </a:ext>
            </a:extLst>
          </p:cNvPr>
          <p:cNvSpPr/>
          <p:nvPr/>
        </p:nvSpPr>
        <p:spPr>
          <a:xfrm>
            <a:off x="3940233" y="2118360"/>
            <a:ext cx="1964208" cy="131064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C2B79BD4-D595-4BCC-9F83-462A4F945C71}"/>
              </a:ext>
            </a:extLst>
          </p:cNvPr>
          <p:cNvSpPr txBox="1">
            <a:spLocks/>
          </p:cNvSpPr>
          <p:nvPr/>
        </p:nvSpPr>
        <p:spPr>
          <a:xfrm>
            <a:off x="11335499" y="57290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7B726845-E7EE-4F39-A12E-133364490915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49DA3B44-72EA-4F91-BD2B-6A0422D41734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55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</p:spPr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r>
              <a:rPr lang="en-US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AF96509-3E14-4FB6-9922-D31316006370}"/>
              </a:ext>
            </a:extLst>
          </p:cNvPr>
          <p:cNvSpPr txBox="1"/>
          <p:nvPr/>
        </p:nvSpPr>
        <p:spPr>
          <a:xfrm>
            <a:off x="587374" y="2264992"/>
            <a:ext cx="31443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Test points.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 measuring points and user communication.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Heat sink location.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10mm power traces.</a:t>
            </a:r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D0195217-283B-452F-B599-86BC159E6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952AB26-7BC1-4955-B1F6-0EDC203A5358}"/>
              </a:ext>
            </a:extLst>
          </p:cNvPr>
          <p:cNvSpPr/>
          <p:nvPr/>
        </p:nvSpPr>
        <p:spPr>
          <a:xfrm>
            <a:off x="587374" y="2093772"/>
            <a:ext cx="2118756" cy="683289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E5D7133-011E-4460-8219-83456F45F208}"/>
              </a:ext>
            </a:extLst>
          </p:cNvPr>
          <p:cNvSpPr/>
          <p:nvPr/>
        </p:nvSpPr>
        <p:spPr>
          <a:xfrm>
            <a:off x="6226173" y="5795770"/>
            <a:ext cx="5574529" cy="93866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705C166E-9742-4973-9C61-F4AF6B388B61}"/>
              </a:ext>
            </a:extLst>
          </p:cNvPr>
          <p:cNvSpPr/>
          <p:nvPr/>
        </p:nvSpPr>
        <p:spPr>
          <a:xfrm>
            <a:off x="11008238" y="2011679"/>
            <a:ext cx="1072002" cy="1176363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D318AC8-38AA-48ED-80E4-1C28B844C5CB}"/>
              </a:ext>
            </a:extLst>
          </p:cNvPr>
          <p:cNvSpPr/>
          <p:nvPr/>
        </p:nvSpPr>
        <p:spPr>
          <a:xfrm>
            <a:off x="587374" y="3096277"/>
            <a:ext cx="2736594" cy="1105722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D6F9C23-2B68-4A9B-BF50-1470377535FF}"/>
              </a:ext>
            </a:extLst>
          </p:cNvPr>
          <p:cNvSpPr/>
          <p:nvPr/>
        </p:nvSpPr>
        <p:spPr>
          <a:xfrm>
            <a:off x="4028441" y="1844675"/>
            <a:ext cx="1435100" cy="375285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5E291A8-5FD2-4916-8DA2-0AE093D500F7}"/>
              </a:ext>
            </a:extLst>
          </p:cNvPr>
          <p:cNvSpPr/>
          <p:nvPr/>
        </p:nvSpPr>
        <p:spPr>
          <a:xfrm>
            <a:off x="10093960" y="1300470"/>
            <a:ext cx="1510665" cy="61977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F5E0B94-794F-4FF3-9841-0EE93CC8C463}"/>
              </a:ext>
            </a:extLst>
          </p:cNvPr>
          <p:cNvSpPr/>
          <p:nvPr/>
        </p:nvSpPr>
        <p:spPr>
          <a:xfrm>
            <a:off x="587371" y="4521215"/>
            <a:ext cx="2919755" cy="683289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3BD2D95-89D9-4CA4-9A2E-3D8A197C4245}"/>
              </a:ext>
            </a:extLst>
          </p:cNvPr>
          <p:cNvSpPr/>
          <p:nvPr/>
        </p:nvSpPr>
        <p:spPr>
          <a:xfrm>
            <a:off x="6058988" y="2565658"/>
            <a:ext cx="3239952" cy="3370321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AF941C3-E4FF-4804-8867-45953DB0A84E}"/>
              </a:ext>
            </a:extLst>
          </p:cNvPr>
          <p:cNvSpPr/>
          <p:nvPr/>
        </p:nvSpPr>
        <p:spPr>
          <a:xfrm>
            <a:off x="587370" y="5523720"/>
            <a:ext cx="2919755" cy="68328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adsholder til slidenummer 1">
            <a:extLst>
              <a:ext uri="{FF2B5EF4-FFF2-40B4-BE49-F238E27FC236}">
                <a16:creationId xmlns:a16="http://schemas.microsoft.com/office/drawing/2014/main" id="{A286563B-0329-47B6-9D4C-7D46BF6EC9D2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24" name="Pladsholder til slidenummer 1">
            <a:extLst>
              <a:ext uri="{FF2B5EF4-FFF2-40B4-BE49-F238E27FC236}">
                <a16:creationId xmlns:a16="http://schemas.microsoft.com/office/drawing/2014/main" id="{6DF4E3B7-3D2E-4615-B735-787435D4A0D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5" name="Pladsholder til slidenummer 1">
            <a:extLst>
              <a:ext uri="{FF2B5EF4-FFF2-40B4-BE49-F238E27FC236}">
                <a16:creationId xmlns:a16="http://schemas.microsoft.com/office/drawing/2014/main" id="{5A602FC7-EDB4-4B2E-8A8F-7264129BB3A7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145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12">
            <a:extLst>
              <a:ext uri="{FF2B5EF4-FFF2-40B4-BE49-F238E27FC236}">
                <a16:creationId xmlns:a16="http://schemas.microsoft.com/office/drawing/2014/main" id="{2CE7A0D1-C1A9-4FA8-A46A-F99C87C57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MPPT Algorithm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06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24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3" y="370290"/>
            <a:ext cx="10206317" cy="1474385"/>
          </a:xfrm>
        </p:spPr>
        <p:txBody>
          <a:bodyPr/>
          <a:lstStyle/>
          <a:p>
            <a:r>
              <a:rPr lang="en-US" dirty="0"/>
              <a:t>Maximum power point (MPP)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CA1E54-5002-450C-A545-59E3901D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272" y="1325888"/>
            <a:ext cx="6113456" cy="3982380"/>
          </a:xfrm>
          <a:prstGeom prst="rect">
            <a:avLst/>
          </a:prstGeom>
        </p:spPr>
      </p:pic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D0456C5-02FC-4093-9C66-E1DB1C409F23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37DE15D2-8194-4371-A1E0-CB4B8363CFB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5A045B52-84EE-4FD7-A43F-D27C122F2D2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2E529F3-546E-4D27-A4AC-DD980D1C4078}"/>
              </a:ext>
            </a:extLst>
          </p:cNvPr>
          <p:cNvSpPr txBox="1"/>
          <p:nvPr/>
        </p:nvSpPr>
        <p:spPr>
          <a:xfrm>
            <a:off x="3546190" y="5460668"/>
            <a:ext cx="562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PV panel characteristic [3]</a:t>
            </a:r>
          </a:p>
        </p:txBody>
      </p:sp>
    </p:spTree>
    <p:extLst>
      <p:ext uri="{BB962C8B-B14F-4D97-AF65-F5344CB8AC3E}">
        <p14:creationId xmlns:p14="http://schemas.microsoft.com/office/powerpoint/2010/main" val="1724377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1219179" y="5440465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P-V curve from a PV panel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/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spc="300" dirty="0"/>
                  <a:t>1. Power </a:t>
                </a:r>
                <a:r>
                  <a:rPr lang="de-DE" sz="2000" b="1" spc="300" dirty="0" err="1"/>
                  <a:t>evaluation</a:t>
                </a:r>
                <a:endParaRPr lang="de-DE" sz="2000" spc="300" dirty="0"/>
              </a:p>
              <a:p>
                <a:endParaRPr lang="de-DE" sz="2000" spc="300" dirty="0"/>
              </a:p>
              <a:p>
                <a:r>
                  <a:rPr lang="de-DE" sz="2000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&gt;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to</a:t>
                </a:r>
                <a:r>
                  <a:rPr lang="de-DE" sz="2000" spc="300" dirty="0"/>
                  <a:t> MPP</a:t>
                </a:r>
              </a:p>
              <a:p>
                <a:endParaRPr lang="de-DE" sz="2000" b="1" spc="300" dirty="0"/>
              </a:p>
              <a:p>
                <a:r>
                  <a:rPr lang="de-DE" sz="2000" b="1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&lt;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b="0" i="0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away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from</a:t>
                </a:r>
                <a:r>
                  <a:rPr lang="de-DE" sz="2000" spc="300" dirty="0"/>
                  <a:t> MPP</a:t>
                </a:r>
              </a:p>
              <a:p>
                <a:endParaRPr lang="de-DE" sz="2000" spc="300" dirty="0"/>
              </a:p>
              <a:p>
                <a:r>
                  <a:rPr lang="de-DE" sz="2000" b="1" spc="300" dirty="0"/>
                  <a:t>2. </a:t>
                </a:r>
                <a:r>
                  <a:rPr lang="de-DE" sz="2000" b="1" spc="300" dirty="0" err="1"/>
                  <a:t>Voltage</a:t>
                </a:r>
                <a:r>
                  <a:rPr lang="de-DE" sz="2000" b="1" spc="300" dirty="0"/>
                  <a:t> </a:t>
                </a:r>
                <a:r>
                  <a:rPr lang="de-DE" sz="2000" b="1" spc="300" dirty="0" err="1"/>
                  <a:t>evaluation</a:t>
                </a:r>
                <a:endParaRPr lang="de-DE" spc="300" dirty="0"/>
              </a:p>
              <a:p>
                <a:r>
                  <a:rPr lang="de-DE" spc="300" dirty="0"/>
                  <a:t>   </a:t>
                </a:r>
                <a:endParaRPr lang="en-US" sz="2000" dirty="0"/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blipFill>
                <a:blip r:embed="rId3"/>
                <a:stretch>
                  <a:fillRect l="-1098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1981EC-A827-408F-A14E-6271795AEEC2}"/>
              </a:ext>
            </a:extLst>
          </p:cNvPr>
          <p:cNvGrpSpPr/>
          <p:nvPr/>
        </p:nvGrpSpPr>
        <p:grpSpPr>
          <a:xfrm>
            <a:off x="548746" y="1318437"/>
            <a:ext cx="5371816" cy="4132635"/>
            <a:chOff x="548746" y="1318437"/>
            <a:chExt cx="5371816" cy="4132635"/>
          </a:xfrm>
        </p:grpSpPr>
        <p:pic>
          <p:nvPicPr>
            <p:cNvPr id="13" name="Grafik 12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2A246994-E9AE-409E-8199-EFA19A1F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4" name="Multiplikationszeichen 13">
              <a:extLst>
                <a:ext uri="{FF2B5EF4-FFF2-40B4-BE49-F238E27FC236}">
                  <a16:creationId xmlns:a16="http://schemas.microsoft.com/office/drawing/2014/main" id="{0D0F4732-D839-4786-AC4A-FAA937AA32A4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</a:t>
                          </a:r>
                          <a:r>
                            <a:rPr lang="de-DE" sz="2000" spc="300" dirty="0"/>
                            <a:t>&gt;</a:t>
                          </a:r>
                          <a:r>
                            <a:rPr lang="de-DE" sz="2000" b="1" spc="3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&gt;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4545" r="-101187" b="-282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595" t="-4545" r="-1488" b="-282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80000" r="-201786" b="-1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180000" r="-201786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7774482" y="2138250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BBE4234-1462-499E-AB57-CA0B71F9B00F}"/>
              </a:ext>
            </a:extLst>
          </p:cNvPr>
          <p:cNvSpPr/>
          <p:nvPr/>
        </p:nvSpPr>
        <p:spPr>
          <a:xfrm>
            <a:off x="7774482" y="27310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9AA54E39-9F0C-452E-AC8C-600705D75DD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807765-B8CA-4F74-A6F8-DD5C854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7" y="1107482"/>
            <a:ext cx="10330646" cy="4266916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527271" y="5394943"/>
            <a:ext cx="713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Block diagram of the system including the MPPT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EEC02707-876F-4160-B0CF-C3F5D2A380A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50A8409E-C565-4E86-B27E-5554B7B9E170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5BB44F5-AA13-4418-9B4C-9DFDB62FA4B4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60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964115" y="4855454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for mode decision.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/>
                  <a:t>Mapping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:r>
                  <a:rPr lang="en-GB" sz="1600" spc="300" dirty="0"/>
                  <a:t>&lt; 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600" b="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blipFill>
                <a:blip r:embed="rId5"/>
                <a:stretch>
                  <a:fillRect l="-547" t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196913" y="5081548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/>
              <a:t>Incrementing </a:t>
            </a:r>
            <a:r>
              <a:rPr lang="es-ES" b="1" i="1" spc="300" dirty="0"/>
              <a:t>control variable</a:t>
            </a:r>
            <a:r>
              <a:rPr lang="es-ES" b="1" spc="300" dirty="0"/>
              <a:t> means decreasing PV voltage!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37" y="129259"/>
            <a:ext cx="5947241" cy="446043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434C195-9C8B-4393-AEB1-B1A3173BCC9F}"/>
              </a:ext>
            </a:extLst>
          </p:cNvPr>
          <p:cNvSpPr/>
          <p:nvPr/>
        </p:nvSpPr>
        <p:spPr>
          <a:xfrm>
            <a:off x="9087439" y="4277467"/>
            <a:ext cx="1140293" cy="273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CEB8B3D7-3E5E-4041-A523-8AFF8FE068B0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EDC7E096-4743-4469-93FC-4D96495DB37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D0BE619C-5228-4AB4-B69D-4DD27F084D8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27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312301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errors.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98CDC0-2A80-41EE-94D4-0A3976E4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859" y="1125415"/>
            <a:ext cx="5222105" cy="4186886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EAA2A31-1D2A-4A6E-AE1B-EF3B5B6619CD}"/>
              </a:ext>
            </a:extLst>
          </p:cNvPr>
          <p:cNvGrpSpPr/>
          <p:nvPr/>
        </p:nvGrpSpPr>
        <p:grpSpPr>
          <a:xfrm>
            <a:off x="744581" y="1614099"/>
            <a:ext cx="4287705" cy="2825438"/>
            <a:chOff x="548746" y="1318437"/>
            <a:chExt cx="5371816" cy="4132635"/>
          </a:xfrm>
        </p:grpSpPr>
        <p:pic>
          <p:nvPicPr>
            <p:cNvPr id="14" name="Grafik 13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BA8FEAC6-C493-478D-8800-561E6B6D9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5" name="Multiplikationszeichen 14">
              <a:extLst>
                <a:ext uri="{FF2B5EF4-FFF2-40B4-BE49-F238E27FC236}">
                  <a16:creationId xmlns:a16="http://schemas.microsoft.com/office/drawing/2014/main" id="{A469DC95-9B35-4BF1-81FB-C11415F0E783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48CF1FBB-FB7A-48CA-A7A8-D9D2B515141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9E11992D-C297-4BC4-88B0-F4401B08617E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A53F264B-82DC-4274-B5AD-7A16386A14F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36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3766E1D2-30EF-4BF2-8F6D-529ED916EFC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40CB867D-AAF9-4C94-88E9-9B4A213B0EF0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F3688F61-0FE0-4DAE-B428-3488B304B4C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12">
            <a:extLst>
              <a:ext uri="{FF2B5EF4-FFF2-40B4-BE49-F238E27FC236}">
                <a16:creationId xmlns:a16="http://schemas.microsoft.com/office/drawing/2014/main" id="{74FE6D9D-83F1-4A05-9874-7A2B132E16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99"/>
            <a:ext cx="12192000" cy="7309104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71" y="294859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Boost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442571" y="5178948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341643" y="512118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AA4C6-CEF0-4B8E-B630-ACF2BB5632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255277"/>
            <a:ext cx="3923671" cy="3923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B1A49E-3D18-4417-BA03-EBF4C317E21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6" y="1255276"/>
            <a:ext cx="3923672" cy="3923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/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=96.40%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/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=99.82%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E1343E83-5D02-4771-82B4-C19DF231BEE4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2055259-9B11-463F-8D22-B68E2DEA6685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0DE20069-6FF4-43C3-A979-3DF5F236BF4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145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34" y="1144237"/>
            <a:ext cx="6236096" cy="504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212470" y="2099764"/>
            <a:ext cx="662724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da-DK" sz="1600" spc="300" dirty="0"/>
              <a:t>Main issues:</a:t>
            </a:r>
          </a:p>
          <a:p>
            <a:pPr rtl="0"/>
            <a:endParaRPr lang="da-DK" sz="1600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Measurements were read too fast.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Perturb step decreased after false positive MPP detection.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Environmental variables’ changes.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223A9702-03EA-427B-A710-A15B88D394D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20D14B60-1CFC-4964-ACDE-36FB6CBEB45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3B3C071-9724-4E87-9EFD-05EEF75414B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937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94" y="1198024"/>
            <a:ext cx="5345225" cy="432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Grafik 1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2A246994-E9AE-409E-8199-EFA19A1F7D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1" t="1" b="-11415"/>
          <a:stretch/>
        </p:blipFill>
        <p:spPr>
          <a:xfrm>
            <a:off x="-76200" y="1161913"/>
            <a:ext cx="6709650" cy="5653753"/>
          </a:xfrm>
          <a:prstGeom prst="rect">
            <a:avLst/>
          </a:prstGeom>
        </p:spPr>
      </p:pic>
      <p:sp>
        <p:nvSpPr>
          <p:cNvPr id="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97403" y="5455965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71998" y="508343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29668" y="471936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78866" y="435529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28072" y="396583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968803" y="3559427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92602" y="309375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07936" y="2645022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723268" y="227248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562402" y="189995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359200" y="1629020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029001" y="1629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766534" y="179835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495602" y="2010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182330" y="229788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3860599" y="260268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recto 26"/>
          <p:cNvCxnSpPr/>
          <p:nvPr/>
        </p:nvCxnSpPr>
        <p:spPr>
          <a:xfrm>
            <a:off x="5449200" y="1720036"/>
            <a:ext cx="0" cy="4284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5301555" y="1659696"/>
            <a:ext cx="0" cy="4345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/>
              <p:cNvSpPr txBox="1"/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" name="Cuadro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/>
              <p:cNvSpPr txBox="1"/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4" name="CuadroTexto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6962369" y="1060836"/>
            <a:ext cx="964504" cy="65185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Pmax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Vmax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46057" y="5456521"/>
            <a:ext cx="4365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300" dirty="0"/>
              <a:t>Perturbation step &amp; condition </a:t>
            </a:r>
          </a:p>
          <a:p>
            <a:r>
              <a:rPr lang="en-GB" spc="300" dirty="0"/>
              <a:t>change detection FSM</a:t>
            </a:r>
            <a:endParaRPr lang="es-ES" dirty="0"/>
          </a:p>
        </p:txBody>
      </p:sp>
      <p:sp>
        <p:nvSpPr>
          <p:cNvPr id="28" name="Pladsholder til slidenummer 1">
            <a:extLst>
              <a:ext uri="{FF2B5EF4-FFF2-40B4-BE49-F238E27FC236}">
                <a16:creationId xmlns:a16="http://schemas.microsoft.com/office/drawing/2014/main" id="{6194B5D5-3282-4A9F-A799-0B6C6B35505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29" name="Pladsholder til slidenummer 1">
            <a:extLst>
              <a:ext uri="{FF2B5EF4-FFF2-40B4-BE49-F238E27FC236}">
                <a16:creationId xmlns:a16="http://schemas.microsoft.com/office/drawing/2014/main" id="{0E440583-14FC-4097-85D2-5FB2A449E7F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33" name="Pladsholder til slidenummer 1">
            <a:extLst>
              <a:ext uri="{FF2B5EF4-FFF2-40B4-BE49-F238E27FC236}">
                <a16:creationId xmlns:a16="http://schemas.microsoft.com/office/drawing/2014/main" id="{C391F4EB-D1A0-4072-A243-9C64328F84F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01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1365123"/>
            <a:ext cx="10334928" cy="540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3653028" y="5319455"/>
            <a:ext cx="307936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3 seconds sim time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Boost, 8 panels</a:t>
            </a:r>
          </a:p>
        </p:txBody>
      </p:sp>
      <p:sp>
        <p:nvSpPr>
          <p:cNvPr id="6" name="Tekstfelt 3"/>
          <p:cNvSpPr txBox="1"/>
          <p:nvPr/>
        </p:nvSpPr>
        <p:spPr>
          <a:xfrm>
            <a:off x="6241796" y="4689501"/>
            <a:ext cx="279400" cy="2616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rtl="0"/>
            <a:endParaRPr lang="en-GB" sz="1100" spc="300" dirty="0">
              <a:solidFill>
                <a:srgbClr val="000000"/>
              </a:solidFill>
            </a:endParaRP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538615A1-A3E2-4D95-A40A-5C2966F1F39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50BF1551-17BC-45A0-A458-4783A0C63ECC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40AC69C3-C416-47BA-A2AF-42DC53D4FDB0}"/>
              </a:ext>
            </a:extLst>
          </p:cNvPr>
          <p:cNvSpPr txBox="1">
            <a:spLocks/>
          </p:cNvSpPr>
          <p:nvPr/>
        </p:nvSpPr>
        <p:spPr>
          <a:xfrm>
            <a:off x="11254899" y="6270994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1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13" name="Pladsholder til billede 12">
            <a:extLst>
              <a:ext uri="{FF2B5EF4-FFF2-40B4-BE49-F238E27FC236}">
                <a16:creationId xmlns:a16="http://schemas.microsoft.com/office/drawing/2014/main" id="{6BD6A36B-E3F9-4EE9-B0D3-E6B437842F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Test Results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509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1" b="3276"/>
          <a:stretch/>
        </p:blipFill>
        <p:spPr>
          <a:xfrm>
            <a:off x="5121780" y="572420"/>
            <a:ext cx="7053518" cy="5919521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3308221" cy="1621619"/>
          </a:xfrm>
        </p:spPr>
        <p:txBody>
          <a:bodyPr rtlCol="0"/>
          <a:lstStyle/>
          <a:p>
            <a:pPr rtl="0"/>
            <a:r>
              <a:rPr lang="en-GB" dirty="0"/>
              <a:t>Testing</a:t>
            </a:r>
            <a:br>
              <a:rPr lang="en-GB" dirty="0"/>
            </a:br>
            <a:r>
              <a:rPr lang="en-GB" dirty="0"/>
              <a:t>Overview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3">
            <a:extLst>
              <a:ext uri="{FF2B5EF4-FFF2-40B4-BE49-F238E27FC236}">
                <a16:creationId xmlns:a16="http://schemas.microsoft.com/office/drawing/2014/main" id="{EEF38C12-2D37-499F-944A-101C034B918D}"/>
              </a:ext>
            </a:extLst>
          </p:cNvPr>
          <p:cNvSpPr txBox="1"/>
          <p:nvPr/>
        </p:nvSpPr>
        <p:spPr>
          <a:xfrm>
            <a:off x="89041" y="2194625"/>
            <a:ext cx="50327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4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/>
              <a:t>Model of the PV panel.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Standard test conditions.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Boundary between modes of operation. 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Sudden changes in environmental.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Converter’s efficiency.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…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5273C974-543D-4EFF-B891-4F912107680C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27573F31-3B27-4B74-BE8F-64B80890EAE9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9ACBC6CE-B0FE-4B62-A7A7-DE90FEAB3A4A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422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42" y="1441939"/>
            <a:ext cx="6586838" cy="4933696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92C7C6C2-A5DE-45DC-AD02-4BCCFA39608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89D43C9A-D331-4CBA-BF3B-9D6289002CA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F5585578-5399-4848-911F-CAEA012B27F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37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7D010D-9F61-4758-BDD1-E2ED92CE8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45" y="3492968"/>
            <a:ext cx="4348125" cy="3261094"/>
          </a:xfrm>
          <a:prstGeom prst="rect">
            <a:avLst/>
          </a:prstGeom>
        </p:spPr>
      </p:pic>
      <p:sp>
        <p:nvSpPr>
          <p:cNvPr id="9" name="Tekstfelt 9">
            <a:extLst>
              <a:ext uri="{FF2B5EF4-FFF2-40B4-BE49-F238E27FC236}">
                <a16:creationId xmlns:a16="http://schemas.microsoft.com/office/drawing/2014/main" id="{B00DF070-D087-4A24-B1DE-27B323B3ACD6}"/>
              </a:ext>
            </a:extLst>
          </p:cNvPr>
          <p:cNvSpPr txBox="1"/>
          <p:nvPr/>
        </p:nvSpPr>
        <p:spPr>
          <a:xfrm>
            <a:off x="723900" y="4397995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PLECs</a:t>
            </a:r>
            <a:r>
              <a:rPr lang="es-ES" sz="1600" dirty="0"/>
              <a:t> </a:t>
            </a:r>
            <a:r>
              <a:rPr lang="es-ES" sz="1600" dirty="0" err="1"/>
              <a:t>model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interface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RT Box.</a:t>
            </a:r>
            <a:endParaRPr lang="en-US" sz="1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E44720-3392-4445-9264-6DBB9B97C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345" y="1402559"/>
            <a:ext cx="4348125" cy="202644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FC4C24-BE33-4D80-B984-480A5BB8E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31" y="1170082"/>
            <a:ext cx="6880714" cy="3195927"/>
          </a:xfrm>
          <a:prstGeom prst="rect">
            <a:avLst/>
          </a:prstGeom>
        </p:spPr>
      </p:pic>
      <p:sp>
        <p:nvSpPr>
          <p:cNvPr id="12" name="Tekstfelt 3">
            <a:extLst>
              <a:ext uri="{FF2B5EF4-FFF2-40B4-BE49-F238E27FC236}">
                <a16:creationId xmlns:a16="http://schemas.microsoft.com/office/drawing/2014/main" id="{523B40F8-A4AC-4700-9B8C-D4661B5CE92F}"/>
              </a:ext>
            </a:extLst>
          </p:cNvPr>
          <p:cNvSpPr txBox="1"/>
          <p:nvPr/>
        </p:nvSpPr>
        <p:spPr>
          <a:xfrm>
            <a:off x="587374" y="1087609"/>
            <a:ext cx="47394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b="1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RT Box: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891D71EA-CE2A-43E6-8072-4C92D7D303C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381917C1-1758-49E9-9CD3-51DE4F49F8D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19278329-C35F-4108-BFEF-4CCB4920B95A}"/>
              </a:ext>
            </a:extLst>
          </p:cNvPr>
          <p:cNvSpPr txBox="1">
            <a:spLocks/>
          </p:cNvSpPr>
          <p:nvPr/>
        </p:nvSpPr>
        <p:spPr>
          <a:xfrm>
            <a:off x="550631" y="6291314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24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 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6FF95-DB94-465E-9E06-54E3D406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3" y="1633485"/>
            <a:ext cx="5886403" cy="26948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FB4139-9BA1-470E-8053-3DA1FC4BD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0" y="1649231"/>
            <a:ext cx="5884421" cy="2693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175000" r="-502339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280000" r="-502339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380000" r="-502339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kstfelt 9">
            <a:extLst>
              <a:ext uri="{FF2B5EF4-FFF2-40B4-BE49-F238E27FC236}">
                <a16:creationId xmlns:a16="http://schemas.microsoft.com/office/drawing/2014/main" id="{FAC529D0-5BDF-49B5-9B88-F2938A2C4910}"/>
              </a:ext>
            </a:extLst>
          </p:cNvPr>
          <p:cNvSpPr txBox="1"/>
          <p:nvPr/>
        </p:nvSpPr>
        <p:spPr>
          <a:xfrm>
            <a:off x="1283993" y="431893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8" name="Tekstfelt 9">
            <a:extLst>
              <a:ext uri="{FF2B5EF4-FFF2-40B4-BE49-F238E27FC236}">
                <a16:creationId xmlns:a16="http://schemas.microsoft.com/office/drawing/2014/main" id="{72027C3D-34A1-4525-A9AF-0C20DE10FF6C}"/>
              </a:ext>
            </a:extLst>
          </p:cNvPr>
          <p:cNvSpPr txBox="1"/>
          <p:nvPr/>
        </p:nvSpPr>
        <p:spPr>
          <a:xfrm>
            <a:off x="7063701" y="431098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9" name="Tekstfelt 3">
            <a:extLst>
              <a:ext uri="{FF2B5EF4-FFF2-40B4-BE49-F238E27FC236}">
                <a16:creationId xmlns:a16="http://schemas.microsoft.com/office/drawing/2014/main" id="{8EAEBF9B-2D9B-40A0-A876-B8E562E64303}"/>
              </a:ext>
            </a:extLst>
          </p:cNvPr>
          <p:cNvSpPr txBox="1"/>
          <p:nvPr/>
        </p:nvSpPr>
        <p:spPr>
          <a:xfrm>
            <a:off x="684829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Irradiance effect</a:t>
            </a:r>
            <a:r>
              <a:rPr lang="en-GB" sz="1600" spc="300" dirty="0">
                <a:sym typeface="Wingdings" panose="05000000000000000000" pitchFamily="2" charset="2"/>
              </a:rPr>
              <a:t>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584CF96B-F86A-442D-B099-159FA04F443C}"/>
              </a:ext>
            </a:extLst>
          </p:cNvPr>
          <p:cNvSpPr/>
          <p:nvPr/>
        </p:nvSpPr>
        <p:spPr>
          <a:xfrm>
            <a:off x="2457127" y="5856313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6BD8C116-C644-4AF5-8BE7-33ED50D1DB7D}"/>
              </a:ext>
            </a:extLst>
          </p:cNvPr>
          <p:cNvSpPr txBox="1"/>
          <p:nvPr/>
        </p:nvSpPr>
        <p:spPr>
          <a:xfrm>
            <a:off x="4974629" y="951098"/>
            <a:ext cx="524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>
                <a:sym typeface="Wingdings" panose="05000000000000000000" pitchFamily="2" charset="2"/>
              </a:rPr>
              <a:t>PV module </a:t>
            </a:r>
            <a:r>
              <a:rPr lang="es-ES" sz="1600" spc="300" dirty="0" err="1">
                <a:sym typeface="Wingdings" panose="05000000000000000000" pitchFamily="2" charset="2"/>
              </a:rPr>
              <a:t>datasheet</a:t>
            </a:r>
            <a:r>
              <a:rPr lang="es-ES" sz="1600" spc="300" dirty="0">
                <a:sym typeface="Wingdings" panose="05000000000000000000" pitchFamily="2" charset="2"/>
              </a:rPr>
              <a:t> (STC)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B3452AAA-1714-41D4-A3C8-D783876B5ED8}"/>
              </a:ext>
            </a:extLst>
          </p:cNvPr>
          <p:cNvSpPr/>
          <p:nvPr/>
        </p:nvSpPr>
        <p:spPr>
          <a:xfrm>
            <a:off x="9081567" y="668153"/>
            <a:ext cx="45719" cy="96560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/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𝟑𝟔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600" b="1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s-ES" sz="16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endParaRPr lang="en-GB" sz="1600" b="1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blipFill>
                <a:blip r:embed="rId5"/>
                <a:stretch>
                  <a:fillRect l="-1108" t="-4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375671DB-6103-4240-B513-369B2829EBD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5367F48E-FC39-47FA-96DD-0F3E576EAD0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2" name="Pladsholder til slidenummer 1">
            <a:extLst>
              <a:ext uri="{FF2B5EF4-FFF2-40B4-BE49-F238E27FC236}">
                <a16:creationId xmlns:a16="http://schemas.microsoft.com/office/drawing/2014/main" id="{6CE74F0B-297C-4C2C-BAAD-E3CCAC65A08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667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B88B363-A1C1-4244-9863-6A0E55D03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4" y="1613938"/>
            <a:ext cx="6048091" cy="27688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C03725-E4C2-42D3-8121-631FA1B35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01" y="1613937"/>
            <a:ext cx="5999108" cy="2746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173214" r="-519880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78182" r="-519880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378182" r="-519880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kstfelt 9">
            <a:extLst>
              <a:ext uri="{FF2B5EF4-FFF2-40B4-BE49-F238E27FC236}">
                <a16:creationId xmlns:a16="http://schemas.microsoft.com/office/drawing/2014/main" id="{7A8A62AD-5391-4497-87F2-5BB9232D4620}"/>
              </a:ext>
            </a:extLst>
          </p:cNvPr>
          <p:cNvSpPr txBox="1"/>
          <p:nvPr/>
        </p:nvSpPr>
        <p:spPr>
          <a:xfrm>
            <a:off x="1023869" y="4374189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4" name="Tekstfelt 9">
            <a:extLst>
              <a:ext uri="{FF2B5EF4-FFF2-40B4-BE49-F238E27FC236}">
                <a16:creationId xmlns:a16="http://schemas.microsoft.com/office/drawing/2014/main" id="{EAB6E96E-F86F-4967-A05A-7016D868F973}"/>
              </a:ext>
            </a:extLst>
          </p:cNvPr>
          <p:cNvSpPr txBox="1"/>
          <p:nvPr/>
        </p:nvSpPr>
        <p:spPr>
          <a:xfrm>
            <a:off x="6566997" y="4360256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E09BFC3-B956-4E75-9163-2FFD95EF2324}"/>
              </a:ext>
            </a:extLst>
          </p:cNvPr>
          <p:cNvSpPr/>
          <p:nvPr/>
        </p:nvSpPr>
        <p:spPr>
          <a:xfrm>
            <a:off x="2548472" y="5542548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6" name="Tekstfelt 3">
            <a:extLst>
              <a:ext uri="{FF2B5EF4-FFF2-40B4-BE49-F238E27FC236}">
                <a16:creationId xmlns:a16="http://schemas.microsoft.com/office/drawing/2014/main" id="{2BDF15D7-24D4-4020-BF3E-F8BD545B9196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Temperature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65E2ED77-1802-48DB-BA77-5CE79595E8F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7E283E49-E0EA-48E6-8054-75364FB08951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0" name="Pladsholder til slidenummer 1">
            <a:extLst>
              <a:ext uri="{FF2B5EF4-FFF2-40B4-BE49-F238E27FC236}">
                <a16:creationId xmlns:a16="http://schemas.microsoft.com/office/drawing/2014/main" id="{A801C76F-75CE-4467-862E-473366D6AFB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9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>
          <a:xfrm>
            <a:off x="11339887" y="593223"/>
            <a:ext cx="571468" cy="227164"/>
          </a:xfrm>
        </p:spPr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Motivation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C09BB522-CCFE-42D1-A14E-418EC7291D3C}"/>
              </a:ext>
            </a:extLst>
          </p:cNvPr>
          <p:cNvSpPr txBox="1"/>
          <p:nvPr/>
        </p:nvSpPr>
        <p:spPr>
          <a:xfrm>
            <a:off x="587374" y="2159811"/>
            <a:ext cx="5880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Global need of transition towards clean energy.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Wind and solar energy production as fastest growing method in 2017.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Improve current generation efficiencies.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5" name="Imagen 4" descr="Imagen que contiene panel solar, azul, cielo, objeto de exteriores&#10;&#10;Descripción generada automáticamente">
            <a:extLst>
              <a:ext uri="{FF2B5EF4-FFF2-40B4-BE49-F238E27FC236}">
                <a16:creationId xmlns:a16="http://schemas.microsoft.com/office/drawing/2014/main" id="{FEE2EE83-4137-4550-8CE9-5A44B2973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47" y="1980892"/>
            <a:ext cx="5566637" cy="3289377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70FD7841-52C2-4C89-8542-25574FF2696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A5330B14-DD9A-4363-9113-C39831D473CB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A202AC04-95C6-49F4-B711-35B22DE41B8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4C1D56B-0EB5-403E-ACDB-7F7FB73A496C}"/>
              </a:ext>
            </a:extLst>
          </p:cNvPr>
          <p:cNvSpPr txBox="1"/>
          <p:nvPr/>
        </p:nvSpPr>
        <p:spPr>
          <a:xfrm>
            <a:off x="8618220" y="5501789"/>
            <a:ext cx="1793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pc="300" dirty="0"/>
              <a:t>PV </a:t>
            </a:r>
            <a:r>
              <a:rPr lang="de-DE" sz="1600" spc="300" dirty="0" err="1"/>
              <a:t>array</a:t>
            </a:r>
            <a:r>
              <a:rPr lang="de-DE" sz="1600" spc="300" dirty="0"/>
              <a:t> [1]</a:t>
            </a:r>
            <a:endParaRPr lang="en-US" sz="1600" spc="300" dirty="0"/>
          </a:p>
        </p:txBody>
      </p:sp>
    </p:spTree>
    <p:extLst>
      <p:ext uri="{BB962C8B-B14F-4D97-AF65-F5344CB8AC3E}">
        <p14:creationId xmlns:p14="http://schemas.microsoft.com/office/powerpoint/2010/main" val="754723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703995" y="591653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5" y="5916535"/>
                <a:ext cx="4701397" cy="338554"/>
              </a:xfrm>
              <a:prstGeom prst="rect">
                <a:avLst/>
              </a:prstGeom>
              <a:blipFill>
                <a:blip r:embed="rId8"/>
                <a:stretch>
                  <a:fillRect l="-64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8DE6A611-887A-4032-AB20-F13E6CB0F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5" y="1824108"/>
            <a:ext cx="4092427" cy="40924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E6213D-DFC6-4373-AFAE-42E016885E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35" y="1735240"/>
            <a:ext cx="5762962" cy="288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739030" y="5399875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030" y="5399875"/>
                <a:ext cx="2600857" cy="335285"/>
              </a:xfrm>
              <a:prstGeom prst="rect">
                <a:avLst/>
              </a:prstGeom>
              <a:blipFill>
                <a:blip r:embed="rId11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26799" y="5427383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799" y="5427383"/>
                <a:ext cx="2600857" cy="307777"/>
              </a:xfrm>
              <a:prstGeom prst="rect">
                <a:avLst/>
              </a:prstGeom>
              <a:blipFill>
                <a:blip r:embed="rId12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1465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715000" y="466142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661425"/>
                <a:ext cx="4701397" cy="338554"/>
              </a:xfrm>
              <a:prstGeom prst="rect">
                <a:avLst/>
              </a:prstGeom>
              <a:blipFill>
                <a:blip r:embed="rId13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7C0C7C66-ACC8-4839-A8A7-88013783430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7E12CF62-467B-4CB3-B24F-8DC4593AA1E4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9" name="Pladsholder til slidenummer 1">
            <a:extLst>
              <a:ext uri="{FF2B5EF4-FFF2-40B4-BE49-F238E27FC236}">
                <a16:creationId xmlns:a16="http://schemas.microsoft.com/office/drawing/2014/main" id="{68D07A3C-8F4B-415B-A587-AD1E390DAD0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0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23016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25402" y="568496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02" y="5684965"/>
                <a:ext cx="4701397" cy="338554"/>
              </a:xfrm>
              <a:prstGeom prst="rect">
                <a:avLst/>
              </a:prstGeom>
              <a:blipFill>
                <a:blip r:embed="rId8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196540" y="5463660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540" y="5463660"/>
                <a:ext cx="2600857" cy="335285"/>
              </a:xfrm>
              <a:prstGeom prst="rect">
                <a:avLst/>
              </a:prstGeom>
              <a:blipFill>
                <a:blip r:embed="rId9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4908923" y="5519796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923" y="5519796"/>
                <a:ext cx="2600857" cy="307777"/>
              </a:xfrm>
              <a:prstGeom prst="rect">
                <a:avLst/>
              </a:prstGeom>
              <a:blipFill>
                <a:blip r:embed="rId10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885491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209351" y="4736408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=90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351" y="4736408"/>
                <a:ext cx="4701397" cy="338554"/>
              </a:xfrm>
              <a:prstGeom prst="rect">
                <a:avLst/>
              </a:prstGeom>
              <a:blipFill>
                <a:blip r:embed="rId11"/>
                <a:stretch>
                  <a:fillRect l="-778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1188C366-03C5-4BD8-B434-BB81AB91FD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769869"/>
            <a:ext cx="3915096" cy="39150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7FBBB5-C24B-49FA-B38B-DB0C4AF82C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46" y="1625828"/>
            <a:ext cx="6228750" cy="3116572"/>
          </a:xfrm>
          <a:prstGeom prst="rect">
            <a:avLst/>
          </a:prstGeom>
        </p:spPr>
      </p:pic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F84FC1E9-6F17-43A2-8BCA-733F07004928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C344E748-C2FC-4CBA-89E1-0A0C76E559C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9" name="Pladsholder til slidenummer 1">
            <a:extLst>
              <a:ext uri="{FF2B5EF4-FFF2-40B4-BE49-F238E27FC236}">
                <a16:creationId xmlns:a16="http://schemas.microsoft.com/office/drawing/2014/main" id="{BE32A6F0-8C1B-4F47-AD2F-C324E83D4548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3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35.9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069394" y="2141372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394" y="2141372"/>
                <a:ext cx="2386595" cy="307777"/>
              </a:xfrm>
              <a:prstGeom prst="rect">
                <a:avLst/>
              </a:prstGeom>
              <a:blipFill>
                <a:blip r:embed="rId7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19656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Duty</a:t>
                </a:r>
                <a:r>
                  <a:rPr lang="es-ES" sz="1600" dirty="0"/>
                  <a:t>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=35.9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blipFill>
                <a:blip r:embed="rId4"/>
                <a:stretch>
                  <a:fillRect l="-935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A877DB-3B23-4B85-A85E-CA7DAE8157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4" y="1458265"/>
            <a:ext cx="3820784" cy="38207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90047E-E4D4-46BB-9BA3-F045F85267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79" y="1410638"/>
            <a:ext cx="3916037" cy="3916037"/>
          </a:xfrm>
          <a:prstGeom prst="rect">
            <a:avLst/>
          </a:prstGeom>
        </p:spPr>
      </p:pic>
      <p:sp>
        <p:nvSpPr>
          <p:cNvPr id="11" name="Tekstfelt 3">
            <a:extLst>
              <a:ext uri="{FF2B5EF4-FFF2-40B4-BE49-F238E27FC236}">
                <a16:creationId xmlns:a16="http://schemas.microsoft.com/office/drawing/2014/main" id="{EF14C075-2666-4A98-AFB2-AD93E4B9CB6E}"/>
              </a:ext>
            </a:extLst>
          </p:cNvPr>
          <p:cNvSpPr txBox="1"/>
          <p:nvPr/>
        </p:nvSpPr>
        <p:spPr>
          <a:xfrm>
            <a:off x="8922954" y="967615"/>
            <a:ext cx="3731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10 panels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</p:txBody>
      </p:sp>
      <p:sp>
        <p:nvSpPr>
          <p:cNvPr id="12" name="Tekstfelt 3">
            <a:extLst>
              <a:ext uri="{FF2B5EF4-FFF2-40B4-BE49-F238E27FC236}">
                <a16:creationId xmlns:a16="http://schemas.microsoft.com/office/drawing/2014/main" id="{6B8368B1-3CB0-4CB2-86E1-54097A1B0450}"/>
              </a:ext>
            </a:extLst>
          </p:cNvPr>
          <p:cNvSpPr txBox="1"/>
          <p:nvPr/>
        </p:nvSpPr>
        <p:spPr>
          <a:xfrm>
            <a:off x="8957795" y="2964537"/>
            <a:ext cx="3731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T&gt;25ºC  Boost</a:t>
            </a:r>
            <a:endParaRPr lang="en-GB" sz="1600" spc="300" dirty="0"/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D161EBFC-74AA-468C-85E5-6E5716EF4994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39674DB1-94BE-4BA5-BFC7-2AEBD428C0E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0" name="Pladsholder til slidenummer 1">
            <a:extLst>
              <a:ext uri="{FF2B5EF4-FFF2-40B4-BE49-F238E27FC236}">
                <a16:creationId xmlns:a16="http://schemas.microsoft.com/office/drawing/2014/main" id="{27F56592-8AF1-42C8-B12A-EA3C3643FDD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990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668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239026" y="2117003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026" y="2117003"/>
                <a:ext cx="2386595" cy="307777"/>
              </a:xfrm>
              <a:prstGeom prst="rect">
                <a:avLst/>
              </a:prstGeom>
              <a:blipFill>
                <a:blip r:embed="rId7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7618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b="1" u="sng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103978" y="5325607"/>
                <a:ext cx="35947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Duty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=39.8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78" y="5325607"/>
                <a:ext cx="3594783" cy="830997"/>
              </a:xfrm>
              <a:prstGeom prst="rect">
                <a:avLst/>
              </a:prstGeom>
              <a:blipFill>
                <a:blip r:embed="rId4"/>
                <a:stretch>
                  <a:fillRect l="-847" t="-22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B8E83759-5DD3-45FC-AB84-CD1F98503D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47" y="1422186"/>
            <a:ext cx="3989882" cy="39898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570290-AADE-46D7-BB4F-59ABB13606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3" y="1464222"/>
            <a:ext cx="3929555" cy="3929555"/>
          </a:xfrm>
          <a:prstGeom prst="rect">
            <a:avLst/>
          </a:prstGeom>
        </p:spPr>
      </p:pic>
      <p:sp>
        <p:nvSpPr>
          <p:cNvPr id="11" name="Tekstfelt 3">
            <a:extLst>
              <a:ext uri="{FF2B5EF4-FFF2-40B4-BE49-F238E27FC236}">
                <a16:creationId xmlns:a16="http://schemas.microsoft.com/office/drawing/2014/main" id="{E39DEC53-727B-4606-B47B-2D5B973DB3EF}"/>
              </a:ext>
            </a:extLst>
          </p:cNvPr>
          <p:cNvSpPr txBox="1"/>
          <p:nvPr/>
        </p:nvSpPr>
        <p:spPr>
          <a:xfrm>
            <a:off x="9131582" y="961537"/>
            <a:ext cx="37317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9 panels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12" name="Tekstfelt 3">
            <a:extLst>
              <a:ext uri="{FF2B5EF4-FFF2-40B4-BE49-F238E27FC236}">
                <a16:creationId xmlns:a16="http://schemas.microsoft.com/office/drawing/2014/main" id="{6A9D8E00-5665-47DA-9E8C-44B0D11057FF}"/>
              </a:ext>
            </a:extLst>
          </p:cNvPr>
          <p:cNvSpPr txBox="1"/>
          <p:nvPr/>
        </p:nvSpPr>
        <p:spPr>
          <a:xfrm>
            <a:off x="9051052" y="3041637"/>
            <a:ext cx="3731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T&lt;25ºC  Buck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0D90BFD0-39EB-4865-A59D-1980B4B982B1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164D7000-C5A9-4CC2-81B0-803D84F611F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0" name="Pladsholder til slidenummer 1">
            <a:extLst>
              <a:ext uri="{FF2B5EF4-FFF2-40B4-BE49-F238E27FC236}">
                <a16:creationId xmlns:a16="http://schemas.microsoft.com/office/drawing/2014/main" id="{AD74313D-8257-471B-8C61-52D702C14A7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6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irradiance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C291D-6BDD-4AB9-B028-2E96F6593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6" y="1592312"/>
            <a:ext cx="4126072" cy="4126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078A1-3B31-49B7-BED9-D55F1F0B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3" y="1502600"/>
            <a:ext cx="7015356" cy="3510154"/>
          </a:xfrm>
          <a:prstGeom prst="rect">
            <a:avLst/>
          </a:prstGeom>
        </p:spPr>
      </p:pic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736011" y="5692413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129778" y="5089060"/>
            <a:ext cx="644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/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/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blipFill>
                <a:blip r:embed="rId5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754E7B06-FA76-4A55-953B-55FD61ED0946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8316B45-F421-4BE0-B08D-B81F9CDCCAE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B0043D3C-C84B-455B-80BB-B7EA249BDBE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48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71272" y="411927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temperature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959624" y="589806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213209" y="4993869"/>
            <a:ext cx="676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6C5166-B03F-48A6-BD04-47C1B7FD0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3" y="1619556"/>
            <a:ext cx="4278512" cy="42785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B9CC89-93FB-4F41-8363-83664DB17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52" y="1525577"/>
            <a:ext cx="6764332" cy="3384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/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/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blipFill>
                <a:blip r:embed="rId5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43C32EE6-41DE-43F9-9A7E-22D72E32C296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CD348050-8F8E-4CA1-BB12-10D47170FF6B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2ACAC9BA-C61A-4FC8-903C-C8865855A10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75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46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Comparison simulation and experiments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B1478CA5-870D-46BF-AEA6-74C9FEBE70C3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49F49E1C-8587-41B0-BAA3-9C9579FE85D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F19676B9-1CBC-4701-90EA-AE12776C1BA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a 5">
                <a:extLst>
                  <a:ext uri="{FF2B5EF4-FFF2-40B4-BE49-F238E27FC236}">
                    <a16:creationId xmlns:a16="http://schemas.microsoft.com/office/drawing/2014/main" id="{1554099C-7671-41E8-A119-C800C980F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7840746"/>
                  </p:ext>
                </p:extLst>
              </p:nvPr>
            </p:nvGraphicFramePr>
            <p:xfrm>
              <a:off x="2032001" y="165941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a 5">
                <a:extLst>
                  <a:ext uri="{FF2B5EF4-FFF2-40B4-BE49-F238E27FC236}">
                    <a16:creationId xmlns:a16="http://schemas.microsoft.com/office/drawing/2014/main" id="{1554099C-7671-41E8-A119-C800C980F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7840746"/>
                  </p:ext>
                </p:extLst>
              </p:nvPr>
            </p:nvGraphicFramePr>
            <p:xfrm>
              <a:off x="2032001" y="165941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98507" r="-188985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218033" r="-18898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a 6">
                <a:extLst>
                  <a:ext uri="{FF2B5EF4-FFF2-40B4-BE49-F238E27FC236}">
                    <a16:creationId xmlns:a16="http://schemas.microsoft.com/office/drawing/2014/main" id="{64157BEA-F187-4E47-BD7B-66B6F4B60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7595857"/>
                  </p:ext>
                </p:extLst>
              </p:nvPr>
            </p:nvGraphicFramePr>
            <p:xfrm>
              <a:off x="2032001" y="281474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a 6">
                <a:extLst>
                  <a:ext uri="{FF2B5EF4-FFF2-40B4-BE49-F238E27FC236}">
                    <a16:creationId xmlns:a16="http://schemas.microsoft.com/office/drawing/2014/main" id="{64157BEA-F187-4E47-BD7B-66B6F4B60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7595857"/>
                  </p:ext>
                </p:extLst>
              </p:nvPr>
            </p:nvGraphicFramePr>
            <p:xfrm>
              <a:off x="2032001" y="281474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97059" r="-188985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219672" r="-18898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Tabla 7">
                <a:extLst>
                  <a:ext uri="{FF2B5EF4-FFF2-40B4-BE49-F238E27FC236}">
                    <a16:creationId xmlns:a16="http://schemas.microsoft.com/office/drawing/2014/main" id="{9E01CC53-1188-4DEE-A538-EE9BA5781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7483848"/>
                  </p:ext>
                </p:extLst>
              </p:nvPr>
            </p:nvGraphicFramePr>
            <p:xfrm>
              <a:off x="2032000" y="3970085"/>
              <a:ext cx="812799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Tabla 7">
                <a:extLst>
                  <a:ext uri="{FF2B5EF4-FFF2-40B4-BE49-F238E27FC236}">
                    <a16:creationId xmlns:a16="http://schemas.microsoft.com/office/drawing/2014/main" id="{9E01CC53-1188-4DEE-A538-EE9BA5781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7483848"/>
                  </p:ext>
                </p:extLst>
              </p:nvPr>
            </p:nvGraphicFramePr>
            <p:xfrm>
              <a:off x="2032000" y="3970085"/>
              <a:ext cx="812799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108197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a 8">
                <a:extLst>
                  <a:ext uri="{FF2B5EF4-FFF2-40B4-BE49-F238E27FC236}">
                    <a16:creationId xmlns:a16="http://schemas.microsoft.com/office/drawing/2014/main" id="{13E5809D-794B-4BAD-9449-AF56F7857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3086866"/>
                  </p:ext>
                </p:extLst>
              </p:nvPr>
            </p:nvGraphicFramePr>
            <p:xfrm>
              <a:off x="2032001" y="4711765"/>
              <a:ext cx="812799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a 8">
                <a:extLst>
                  <a:ext uri="{FF2B5EF4-FFF2-40B4-BE49-F238E27FC236}">
                    <a16:creationId xmlns:a16="http://schemas.microsoft.com/office/drawing/2014/main" id="{13E5809D-794B-4BAD-9449-AF56F7857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3086866"/>
                  </p:ext>
                </p:extLst>
              </p:nvPr>
            </p:nvGraphicFramePr>
            <p:xfrm>
              <a:off x="2032001" y="4711765"/>
              <a:ext cx="812799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109836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847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Efficiency of the converter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3087023" y="4694164"/>
            <a:ext cx="653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Voltages</a:t>
            </a:r>
            <a:r>
              <a:rPr lang="es-ES" sz="1600" dirty="0"/>
              <a:t> and </a:t>
            </a:r>
            <a:r>
              <a:rPr lang="es-ES" sz="1600" dirty="0" err="1"/>
              <a:t>powers</a:t>
            </a:r>
            <a:r>
              <a:rPr lang="es-ES" sz="1600" dirty="0"/>
              <a:t>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converter’s</a:t>
            </a:r>
            <a:r>
              <a:rPr lang="es-ES" sz="1600" dirty="0"/>
              <a:t> input and output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55DDD1-0529-4244-B58B-B58BFFC9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31" y="1580096"/>
            <a:ext cx="6264138" cy="313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/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𝑐𝑜𝑛𝑣𝑒𝑟𝑡𝑒𝑟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∗100=93.15%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felt 3">
            <a:extLst>
              <a:ext uri="{FF2B5EF4-FFF2-40B4-BE49-F238E27FC236}">
                <a16:creationId xmlns:a16="http://schemas.microsoft.com/office/drawing/2014/main" id="{0E4FE927-B0AC-4256-B4FE-EF3B4722F1C9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C427D134-6D97-436E-8593-03E2F7287BF3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FC550500-7DA9-4301-A6CD-C4F7D3045D43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4A70A8D3-BD9D-4D54-A543-DA0D77CAAC8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352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Thermal test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984177" y="5321893"/>
            <a:ext cx="5037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Inductor and </a:t>
            </a:r>
            <a:r>
              <a:rPr lang="es-ES" sz="1600" dirty="0" err="1"/>
              <a:t>heat</a:t>
            </a:r>
            <a:r>
              <a:rPr lang="es-ES" sz="1600" dirty="0"/>
              <a:t> </a:t>
            </a:r>
            <a:r>
              <a:rPr lang="es-ES" sz="1600" dirty="0" err="1"/>
              <a:t>sink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time.</a:t>
            </a:r>
            <a:endParaRPr lang="en-US" sz="1600" dirty="0"/>
          </a:p>
        </p:txBody>
      </p:sp>
      <p:graphicFrame>
        <p:nvGraphicFramePr>
          <p:cNvPr id="10" name="Diagram 2">
            <a:extLst>
              <a:ext uri="{FF2B5EF4-FFF2-40B4-BE49-F238E27FC236}">
                <a16:creationId xmlns:a16="http://schemas.microsoft.com/office/drawing/2014/main" id="{EFF5F84D-0D41-49AF-9A31-2BF55355EAF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87373" y="1468315"/>
          <a:ext cx="5672750" cy="3872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E38076C4-AF8C-43CD-8040-1C9F17FFD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61" y="1580096"/>
            <a:ext cx="4841026" cy="3630771"/>
          </a:xfrm>
          <a:prstGeom prst="rect">
            <a:avLst/>
          </a:prstGeom>
        </p:spPr>
      </p:pic>
      <p:sp>
        <p:nvSpPr>
          <p:cNvPr id="11" name="Tekstfelt 12">
            <a:extLst>
              <a:ext uri="{FF2B5EF4-FFF2-40B4-BE49-F238E27FC236}">
                <a16:creationId xmlns:a16="http://schemas.microsoft.com/office/drawing/2014/main" id="{777AA2C8-65B6-4258-B52D-E7EF9DCCE08F}"/>
              </a:ext>
            </a:extLst>
          </p:cNvPr>
          <p:cNvSpPr txBox="1"/>
          <p:nvPr/>
        </p:nvSpPr>
        <p:spPr>
          <a:xfrm>
            <a:off x="6418485" y="5325751"/>
            <a:ext cx="5467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Thermal</a:t>
            </a:r>
            <a:r>
              <a:rPr lang="es-ES" sz="1600" dirty="0"/>
              <a:t> camera </a:t>
            </a:r>
            <a:r>
              <a:rPr lang="es-ES" sz="1600" dirty="0" err="1"/>
              <a:t>showing</a:t>
            </a:r>
            <a:r>
              <a:rPr lang="es-ES" sz="1600" dirty="0"/>
              <a:t> </a:t>
            </a:r>
            <a:r>
              <a:rPr lang="es-ES" sz="1600" dirty="0" err="1"/>
              <a:t>hot</a:t>
            </a:r>
            <a:r>
              <a:rPr lang="es-ES" sz="1600" dirty="0"/>
              <a:t> and </a:t>
            </a:r>
            <a:r>
              <a:rPr lang="es-ES" sz="1600" dirty="0" err="1"/>
              <a:t>cold</a:t>
            </a:r>
            <a:r>
              <a:rPr lang="es-ES" sz="1600" dirty="0"/>
              <a:t> spots in </a:t>
            </a:r>
            <a:r>
              <a:rPr lang="es-ES" sz="1600" dirty="0" err="1"/>
              <a:t>the</a:t>
            </a:r>
            <a:r>
              <a:rPr lang="es-ES" sz="1600" dirty="0"/>
              <a:t> PCB.</a:t>
            </a:r>
            <a:endParaRPr lang="en-US" sz="1600" dirty="0"/>
          </a:p>
        </p:txBody>
      </p:sp>
      <p:sp>
        <p:nvSpPr>
          <p:cNvPr id="9" name="Tekstfelt 3">
            <a:extLst>
              <a:ext uri="{FF2B5EF4-FFF2-40B4-BE49-F238E27FC236}">
                <a16:creationId xmlns:a16="http://schemas.microsoft.com/office/drawing/2014/main" id="{3CB5890C-682A-4C88-82E9-405A60319CB3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Open-loop 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C40686E4-AEA2-416E-8689-C238B1BEC83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31A072BC-0B24-48B0-BB77-D6BF3236FDA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3C3BBBB9-27A7-469B-B5EF-3AC1C06BFAC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004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12">
            <a:extLst>
              <a:ext uri="{FF2B5EF4-FFF2-40B4-BE49-F238E27FC236}">
                <a16:creationId xmlns:a16="http://schemas.microsoft.com/office/drawing/2014/main" id="{E9F73257-9EB2-42AF-80D8-4D133CD30A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Discussion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27240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Existing problem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E2D5DEE5-D460-4DAF-9EB7-27E3BCB66482}"/>
              </a:ext>
            </a:extLst>
          </p:cNvPr>
          <p:cNvSpPr txBox="1"/>
          <p:nvPr/>
        </p:nvSpPr>
        <p:spPr>
          <a:xfrm>
            <a:off x="5618207" y="5385718"/>
            <a:ext cx="580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spc="300" dirty="0"/>
              <a:t>Partial shaded PV panel [2]</a:t>
            </a:r>
          </a:p>
        </p:txBody>
      </p:sp>
      <p:pic>
        <p:nvPicPr>
          <p:cNvPr id="6" name="Imagen 5" descr="Imagen que contiene suelo&#10;&#10;Descripción generada automáticamente">
            <a:extLst>
              <a:ext uri="{FF2B5EF4-FFF2-40B4-BE49-F238E27FC236}">
                <a16:creationId xmlns:a16="http://schemas.microsoft.com/office/drawing/2014/main" id="{48F05C78-233A-4ECE-B7D4-0D11536CB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1" b="5753"/>
          <a:stretch/>
        </p:blipFill>
        <p:spPr>
          <a:xfrm>
            <a:off x="4358652" y="1505697"/>
            <a:ext cx="7245974" cy="3880021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E58103EB-A59F-472A-A745-BC0113F0DA33}"/>
              </a:ext>
            </a:extLst>
          </p:cNvPr>
          <p:cNvSpPr txBox="1"/>
          <p:nvPr/>
        </p:nvSpPr>
        <p:spPr>
          <a:xfrm>
            <a:off x="587374" y="2159811"/>
            <a:ext cx="627570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Power mismatches: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tolerances.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Partial shading.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Cracks.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Uneven aging.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Dirt.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56A9B40-2EAC-4705-8C39-BD1C10203AD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747F0EF9-8222-4506-A73E-5E963A2F464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9D7DDD48-47AF-4670-AD41-F7387374EA2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9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r="3511"/>
          <a:stretch/>
        </p:blipFill>
        <p:spPr>
          <a:xfrm>
            <a:off x="6052145" y="2044767"/>
            <a:ext cx="5791201" cy="3600000"/>
          </a:xfrm>
          <a:prstGeom prst="rect">
            <a:avLst/>
          </a:prstGeom>
        </p:spPr>
      </p:pic>
      <p:sp>
        <p:nvSpPr>
          <p:cNvPr id="9" name="Tekstfelt 3"/>
          <p:cNvSpPr txBox="1"/>
          <p:nvPr/>
        </p:nvSpPr>
        <p:spPr>
          <a:xfrm>
            <a:off x="7505381" y="5644767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at gate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69054" y="1841909"/>
            <a:ext cx="5883091" cy="4002429"/>
            <a:chOff x="101677" y="1980892"/>
            <a:chExt cx="5883091" cy="4002429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4"/>
            <a:srcRect b="16992"/>
            <a:stretch/>
          </p:blipFill>
          <p:spPr>
            <a:xfrm>
              <a:off x="101677" y="1980892"/>
              <a:ext cx="5883091" cy="3585941"/>
            </a:xfrm>
            <a:prstGeom prst="rect">
              <a:avLst/>
            </a:prstGeom>
          </p:spPr>
        </p:pic>
        <p:sp>
          <p:nvSpPr>
            <p:cNvPr id="10" name="Tekstfelt 3"/>
            <p:cNvSpPr txBox="1"/>
            <p:nvPr/>
          </p:nvSpPr>
          <p:spPr>
            <a:xfrm>
              <a:off x="4647640" y="5644767"/>
              <a:ext cx="809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>
                  <a:sym typeface="Wingdings" panose="05000000000000000000" pitchFamily="2" charset="2"/>
                </a:rPr>
                <a:t>[4]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5"/>
            <a:srcRect l="24146"/>
            <a:stretch/>
          </p:blipFill>
          <p:spPr>
            <a:xfrm>
              <a:off x="1427162" y="5719213"/>
              <a:ext cx="3276885" cy="220291"/>
            </a:xfrm>
            <a:prstGeom prst="rect">
              <a:avLst/>
            </a:prstGeom>
          </p:spPr>
        </p:pic>
      </p:grp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FD495361-ACAD-422B-9EB4-AE7FBF41D448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E5470E23-CD92-4B00-B4B4-6D1B73B1174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CC4A3B49-0524-4B2A-8C2A-0AACFC5F994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406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685800" y="1642533"/>
            <a:ext cx="5130799" cy="4539323"/>
            <a:chOff x="920751" y="1841909"/>
            <a:chExt cx="4604158" cy="3959159"/>
          </a:xfrm>
        </p:grpSpPr>
        <p:grpSp>
          <p:nvGrpSpPr>
            <p:cNvPr id="5" name="Grupo 4"/>
            <p:cNvGrpSpPr/>
            <p:nvPr/>
          </p:nvGrpSpPr>
          <p:grpSpPr>
            <a:xfrm>
              <a:off x="920751" y="1841909"/>
              <a:ext cx="4604158" cy="3959159"/>
              <a:chOff x="853374" y="1980892"/>
              <a:chExt cx="4604158" cy="3959159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3"/>
              <a:srcRect l="12777" r="9077" b="16992"/>
              <a:stretch/>
            </p:blipFill>
            <p:spPr>
              <a:xfrm>
                <a:off x="853374" y="1980892"/>
                <a:ext cx="4597400" cy="3585941"/>
              </a:xfrm>
              <a:prstGeom prst="rect">
                <a:avLst/>
              </a:prstGeom>
            </p:spPr>
          </p:pic>
          <p:sp>
            <p:nvSpPr>
              <p:cNvPr id="10" name="Tekstfelt 3"/>
              <p:cNvSpPr txBox="1"/>
              <p:nvPr/>
            </p:nvSpPr>
            <p:spPr>
              <a:xfrm>
                <a:off x="4647640" y="5644767"/>
                <a:ext cx="809892" cy="295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>
                    <a:sym typeface="Wingdings" panose="05000000000000000000" pitchFamily="2" charset="2"/>
                  </a:rPr>
                  <a:t>[4]</a:t>
                </a:r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4"/>
              <a:srcRect l="24146"/>
              <a:stretch/>
            </p:blipFill>
            <p:spPr>
              <a:xfrm>
                <a:off x="1427162" y="5719213"/>
                <a:ext cx="3276885" cy="220291"/>
              </a:xfrm>
              <a:prstGeom prst="rect">
                <a:avLst/>
              </a:prstGeom>
            </p:spPr>
          </p:pic>
        </p:grp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1312" y="4287529"/>
              <a:ext cx="720000" cy="720000"/>
            </a:xfrm>
            <a:prstGeom prst="rect">
              <a:avLst/>
            </a:prstGeom>
          </p:spPr>
        </p:pic>
        <p:cxnSp>
          <p:nvCxnSpPr>
            <p:cNvPr id="13" name="Conector recto 12"/>
            <p:cNvCxnSpPr/>
            <p:nvPr/>
          </p:nvCxnSpPr>
          <p:spPr>
            <a:xfrm flipV="1">
              <a:off x="3831312" y="4964115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 flipV="1">
              <a:off x="3829721" y="4190996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ángulo 17"/>
          <p:cNvSpPr/>
          <p:nvPr/>
        </p:nvSpPr>
        <p:spPr>
          <a:xfrm>
            <a:off x="3781760" y="4692065"/>
            <a:ext cx="95921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38" y="2153948"/>
            <a:ext cx="5577464" cy="3600000"/>
          </a:xfrm>
          <a:prstGeom prst="rect">
            <a:avLst/>
          </a:prstGeom>
        </p:spPr>
      </p:pic>
      <p:sp>
        <p:nvSpPr>
          <p:cNvPr id="22" name="Tekstfelt 3"/>
          <p:cNvSpPr txBox="1"/>
          <p:nvPr/>
        </p:nvSpPr>
        <p:spPr>
          <a:xfrm>
            <a:off x="7684495" y="5759380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removed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7D976A90-79E9-4850-ACA8-B7B092D1990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AFAF1A6B-CCB2-498F-A5E4-933FF47E0BF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1" name="Pladsholder til slidenummer 1">
            <a:extLst>
              <a:ext uri="{FF2B5EF4-FFF2-40B4-BE49-F238E27FC236}">
                <a16:creationId xmlns:a16="http://schemas.microsoft.com/office/drawing/2014/main" id="{0C7A871A-A8EF-41D7-8AA3-0D2F6947E330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74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Voltage sensor issues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781760" y="4692065"/>
            <a:ext cx="95921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6" b="35025"/>
          <a:stretch/>
        </p:blipFill>
        <p:spPr>
          <a:xfrm>
            <a:off x="5095627" y="1766009"/>
            <a:ext cx="6529994" cy="3508636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5976683" y="3472201"/>
            <a:ext cx="548640" cy="596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9644514" y="3472201"/>
            <a:ext cx="1695373" cy="1080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kstfelt 3"/>
          <p:cNvSpPr txBox="1"/>
          <p:nvPr/>
        </p:nvSpPr>
        <p:spPr>
          <a:xfrm>
            <a:off x="306749" y="2672836"/>
            <a:ext cx="50352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Design considered protection.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Positive peak voltage protection.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Output current limitation.</a:t>
            </a:r>
          </a:p>
          <a:p>
            <a:pPr rtl="0"/>
            <a:endParaRPr lang="en-GB" sz="1600" spc="300" dirty="0"/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25C8D44-2DD7-4C03-9831-987DE3D5DB3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DBAA5C43-97F4-4688-AA64-C9D8E8391573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93F5EFDC-18B2-4E76-82EA-30F484FA3A09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03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Inductor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7374"/>
          <a:stretch/>
        </p:blipFill>
        <p:spPr>
          <a:xfrm>
            <a:off x="3498874" y="1464849"/>
            <a:ext cx="8412481" cy="4320000"/>
          </a:xfrm>
          <a:prstGeom prst="rect">
            <a:avLst/>
          </a:prstGeom>
        </p:spPr>
      </p:pic>
      <p:sp>
        <p:nvSpPr>
          <p:cNvPr id="5" name="Tekstfelt 3"/>
          <p:cNvSpPr txBox="1"/>
          <p:nvPr/>
        </p:nvSpPr>
        <p:spPr>
          <a:xfrm>
            <a:off x="379676" y="3086468"/>
            <a:ext cx="3395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Loss of inductance.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Temperature increase.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EA7CE7E7-EF92-476D-A888-214837C459E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1F2DD222-6F25-4649-8F81-E1CC4B7533D7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F89B12E5-B9AC-48FF-A862-E70E05F2F7B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8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Software filtering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955" y="1295302"/>
            <a:ext cx="5873400" cy="4680000"/>
          </a:xfrm>
          <a:prstGeom prst="rect">
            <a:avLst/>
          </a:prstGeom>
        </p:spPr>
      </p:pic>
      <p:sp>
        <p:nvSpPr>
          <p:cNvPr id="7" name="Tekstfelt 3"/>
          <p:cNvSpPr txBox="1"/>
          <p:nvPr/>
        </p:nvSpPr>
        <p:spPr>
          <a:xfrm>
            <a:off x="212470" y="2401516"/>
            <a:ext cx="47984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V and I measurements are noisy.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HW filtering at the output of the sensor is not enough.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Single pole LPF implemented.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482591F8-3B43-4157-970F-D63968337D3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C2EF3A38-1652-4981-A88D-421BED27604E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7A136898-7517-47F4-863A-27193795FA31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64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Future work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5" y="1988584"/>
            <a:ext cx="614502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Hardware improvements.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Inductor design.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PCB optimization.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Converter’s efficiency.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V/I controller.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679DC773-F285-4E24-93C4-BC47B6D76AB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BE49DD9-2A51-4EFE-A27C-92EA77D72B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AD90F53-57E4-4FBA-A0B3-211EAFED980C}"/>
              </a:ext>
            </a:extLst>
          </p:cNvPr>
          <p:cNvSpPr txBox="1">
            <a:spLocks/>
          </p:cNvSpPr>
          <p:nvPr/>
        </p:nvSpPr>
        <p:spPr>
          <a:xfrm>
            <a:off x="10627360" y="6264777"/>
            <a:ext cx="833120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7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12">
            <a:extLst>
              <a:ext uri="{FF2B5EF4-FFF2-40B4-BE49-F238E27FC236}">
                <a16:creationId xmlns:a16="http://schemas.microsoft.com/office/drawing/2014/main" id="{3A9DEA59-C4CE-4DA5-8765-0A7D91ECA4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Conclusion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8056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pic>
        <p:nvPicPr>
          <p:cNvPr id="62" name="Grafik 61" descr="Ein Bild, das Gras, Himmel, draußen, Outdoorobjekt enthält.&#10;&#10;Mit sehr hoher Zuverlässigkeit generierte Beschreibung">
            <a:extLst>
              <a:ext uri="{FF2B5EF4-FFF2-40B4-BE49-F238E27FC236}">
                <a16:creationId xmlns:a16="http://schemas.microsoft.com/office/drawing/2014/main" id="{67A00900-2D2B-433E-8CBB-79C2DF112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379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424641" y="2743971"/>
            <a:ext cx="7341129" cy="1036319"/>
          </a:xfrm>
        </p:spPr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>
          <a:xfrm>
            <a:off x="2424641" y="4005141"/>
            <a:ext cx="7341129" cy="412750"/>
          </a:xfrm>
        </p:spPr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885168E-EBB7-4790-9C4C-E17AE5576B94}"/>
              </a:ext>
            </a:extLst>
          </p:cNvPr>
          <p:cNvSpPr txBox="1"/>
          <p:nvPr/>
        </p:nvSpPr>
        <p:spPr>
          <a:xfrm>
            <a:off x="11352985" y="6229197"/>
            <a:ext cx="4833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References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212469" y="2401516"/>
            <a:ext cx="12510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[1] </a:t>
            </a:r>
            <a:r>
              <a:rPr lang="en-GB" sz="1600" spc="300" dirty="0">
                <a:sym typeface="Wingdings" panose="05000000000000000000" pitchFamily="2" charset="2"/>
                <a:hlinkClick r:id="rId3"/>
              </a:rPr>
              <a:t>http://www.safegardgroup.com/blog/2017/07/27/solar-panel-disposal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[2] </a:t>
            </a:r>
            <a:r>
              <a:rPr lang="en-GB" sz="1600" spc="300" dirty="0">
                <a:sym typeface="Wingdings" panose="05000000000000000000" pitchFamily="2" charset="2"/>
                <a:hlinkClick r:id="rId4"/>
              </a:rPr>
              <a:t>https://www.dgem.nl/nl/zonne-energie/opbrengstvariabelen-zonnepanelen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[3] </a:t>
            </a:r>
            <a:r>
              <a:rPr lang="en-US" sz="1600" spc="300" dirty="0">
                <a:hlinkClick r:id="rId5"/>
              </a:rPr>
              <a:t>http://www.alternative-energy-tutorials.com/energy-articles/solar-cell-i-v-characteristic.html</a:t>
            </a: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[4] MOSFET Gate Drive Circuit, Toshiba, 2018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[5] </a:t>
            </a:r>
            <a:r>
              <a:rPr lang="en-GB" sz="1600" spc="300" dirty="0">
                <a:sym typeface="Wingdings" panose="05000000000000000000" pitchFamily="2" charset="2"/>
                <a:hlinkClick r:id="rId6"/>
              </a:rPr>
              <a:t>https://www.thermofisher.com/blog/mining/mining-metals-for-a-renewable-energy-future/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2428639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9BE5A38-9467-4179-AF7B-26F8AA81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69" y="1852532"/>
            <a:ext cx="7976523" cy="397773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7604150" cy="1621619"/>
          </a:xfrm>
        </p:spPr>
        <p:txBody>
          <a:bodyPr rtlCol="0"/>
          <a:lstStyle/>
          <a:p>
            <a:pPr rtl="0"/>
            <a:r>
              <a:rPr lang="en-GB" dirty="0"/>
              <a:t>What is a module integrated converter (MIC)?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C3DB0321-323A-406D-8EF9-F82AAC328315}"/>
              </a:ext>
            </a:extLst>
          </p:cNvPr>
          <p:cNvSpPr txBox="1"/>
          <p:nvPr/>
        </p:nvSpPr>
        <p:spPr>
          <a:xfrm>
            <a:off x="5635651" y="3507594"/>
            <a:ext cx="62757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 a part of each PV module.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Prevents mismatch losses.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Serial or parallel arrangements.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46465162-C0D4-4E8B-8506-326D19888CE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0718BCB-51E8-4669-999C-FF45AB17DAF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66D2EEA3-0ABE-48D5-BF3B-844449A07BD9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Why MICs?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74D7604B-9364-48FD-871C-086D07B49E66}"/>
              </a:ext>
            </a:extLst>
          </p:cNvPr>
          <p:cNvSpPr txBox="1"/>
          <p:nvPr/>
        </p:nvSpPr>
        <p:spPr>
          <a:xfrm>
            <a:off x="1010161" y="1864226"/>
            <a:ext cx="45803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/>
              <a:t>Advantages: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Allows individual maximum power point tracking.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Replaces bypass diode.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system efficiencies achieved under mismatches.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Certain topologies allow bidirectionality.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08DC6227-9268-4632-B823-36F92DCED683}"/>
              </a:ext>
            </a:extLst>
          </p:cNvPr>
          <p:cNvSpPr txBox="1"/>
          <p:nvPr/>
        </p:nvSpPr>
        <p:spPr>
          <a:xfrm>
            <a:off x="6509228" y="1864226"/>
            <a:ext cx="46726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300" dirty="0"/>
              <a:t>Disadvantages:</a:t>
            </a:r>
          </a:p>
          <a:p>
            <a:endParaRPr lang="en-GB" sz="1600" spc="300" dirty="0"/>
          </a:p>
          <a:p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Could imply lower efficiency under specific cases.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cost increase.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9FF752E-0F9A-4D69-A90D-CB51FE05E5F6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06B468F1-54FB-40D1-BCBA-409F9233E30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E98FD082-4E6F-4727-8C85-2825713C7F83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9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587373" y="1844675"/>
            <a:ext cx="108319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300" dirty="0"/>
              <a:t>How can a module integrated converter be designed to maximize </a:t>
            </a:r>
          </a:p>
          <a:p>
            <a:r>
              <a:rPr lang="en-US" sz="2000" b="1" i="1" spc="300" dirty="0"/>
              <a:t>the PV power generation under real conditions?</a:t>
            </a:r>
          </a:p>
          <a:p>
            <a:endParaRPr lang="de-DE" sz="1600" b="1" spc="300" dirty="0"/>
          </a:p>
          <a:p>
            <a:endParaRPr lang="de-DE" sz="1600" b="1" spc="300" dirty="0"/>
          </a:p>
          <a:p>
            <a:r>
              <a:rPr lang="en-US" b="1" spc="300" dirty="0"/>
              <a:t>Objectives: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Design a DC-DC converter for integration with a PV panel.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Implementation of an MPPT algorithm.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Hardware implementation of the MIC.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Test of the system and validation of the MIC.</a:t>
            </a:r>
            <a:endParaRPr lang="de-DE" spc="300" dirty="0"/>
          </a:p>
        </p:txBody>
      </p:sp>
      <p:sp>
        <p:nvSpPr>
          <p:cNvPr id="5" name="Pladsholder til slidenummer 1">
            <a:extLst>
              <a:ext uri="{FF2B5EF4-FFF2-40B4-BE49-F238E27FC236}">
                <a16:creationId xmlns:a16="http://schemas.microsoft.com/office/drawing/2014/main" id="{4FF38748-ECAE-439E-967E-EDA5324547A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45A34E69-C9C1-4E03-A265-9418B58E3C2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28848E27-1CDB-4995-9153-B43CF816F56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92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12">
            <a:extLst>
              <a:ext uri="{FF2B5EF4-FFF2-40B4-BE49-F238E27FC236}">
                <a16:creationId xmlns:a16="http://schemas.microsoft.com/office/drawing/2014/main" id="{2290D67B-A4EA-4EC2-B0D0-CB46BBC6266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67069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0</TotalTime>
  <Words>1897</Words>
  <Application>Microsoft Office PowerPoint</Application>
  <PresentationFormat>Breitbild</PresentationFormat>
  <Paragraphs>784</Paragraphs>
  <Slides>58</Slides>
  <Notes>33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64" baseType="lpstr">
      <vt:lpstr>Arial</vt:lpstr>
      <vt:lpstr>Calibri</vt:lpstr>
      <vt:lpstr>Cambria Math</vt:lpstr>
      <vt:lpstr>Montserrat Medium</vt:lpstr>
      <vt:lpstr>Wingdings</vt:lpstr>
      <vt:lpstr>AAU PowerPoint</vt:lpstr>
      <vt:lpstr>DC-DC Converter for PV Module Integration</vt:lpstr>
      <vt:lpstr>CONTENT</vt:lpstr>
      <vt:lpstr>Introduction</vt:lpstr>
      <vt:lpstr>Motivation</vt:lpstr>
      <vt:lpstr>Existing problem</vt:lpstr>
      <vt:lpstr>What is a module integrated converter (MIC)?</vt:lpstr>
      <vt:lpstr>Why MICs?</vt:lpstr>
      <vt:lpstr>Problem statement and objectives</vt:lpstr>
      <vt:lpstr>PowerPoint-Präsentation</vt:lpstr>
      <vt:lpstr>System requirements</vt:lpstr>
      <vt:lpstr>Selection of topology</vt:lpstr>
      <vt:lpstr>Passive components Sizing</vt:lpstr>
      <vt:lpstr>Passive components Sizing</vt:lpstr>
      <vt:lpstr>Passive components Selection</vt:lpstr>
      <vt:lpstr>Power circuitry</vt:lpstr>
      <vt:lpstr>Driving circuitry</vt:lpstr>
      <vt:lpstr>Sensor circuitry</vt:lpstr>
      <vt:lpstr>Power supplies</vt:lpstr>
      <vt:lpstr>PCB layout</vt:lpstr>
      <vt:lpstr>Hot and cold sides</vt:lpstr>
      <vt:lpstr>EMI - EMC</vt:lpstr>
      <vt:lpstr>Others</vt:lpstr>
      <vt:lpstr>PowerPoint-Präsentation</vt:lpstr>
      <vt:lpstr>Maximum power point (MPP)</vt:lpstr>
      <vt:lpstr>Perturb &amp; Observe technique</vt:lpstr>
      <vt:lpstr>Implementation</vt:lpstr>
      <vt:lpstr>Initial MPPT implementation</vt:lpstr>
      <vt:lpstr>Initial MPPT implementation</vt:lpstr>
      <vt:lpstr>Fixed vs variable perturb step – Buck</vt:lpstr>
      <vt:lpstr>Fixed vs variable perturb step – Boost</vt:lpstr>
      <vt:lpstr>Final implementation</vt:lpstr>
      <vt:lpstr>Final implementation</vt:lpstr>
      <vt:lpstr>Final implementation</vt:lpstr>
      <vt:lpstr>Converter Design</vt:lpstr>
      <vt:lpstr>Testing Overview</vt:lpstr>
      <vt:lpstr>Test setup</vt:lpstr>
      <vt:lpstr>Test setup</vt:lpstr>
      <vt:lpstr>PV panel curves </vt:lpstr>
      <vt:lpstr>PV panel curves</vt:lpstr>
      <vt:lpstr>Standard Test Conditions (STC)</vt:lpstr>
      <vt:lpstr>Standard Test Conditions (STC)</vt:lpstr>
      <vt:lpstr>Boundary between modes of operation</vt:lpstr>
      <vt:lpstr>Boundary between modes of operation</vt:lpstr>
      <vt:lpstr>Sudden change in irradiance</vt:lpstr>
      <vt:lpstr>Sudden change in temperature</vt:lpstr>
      <vt:lpstr>Comparison simulation and experiments</vt:lpstr>
      <vt:lpstr>Efficiency of the converter</vt:lpstr>
      <vt:lpstr>Thermal test</vt:lpstr>
      <vt:lpstr>Discussion</vt:lpstr>
      <vt:lpstr>Driver issues</vt:lpstr>
      <vt:lpstr>Driver issues</vt:lpstr>
      <vt:lpstr>Voltage sensor issues</vt:lpstr>
      <vt:lpstr>Inductor</vt:lpstr>
      <vt:lpstr>Software filtering</vt:lpstr>
      <vt:lpstr>Future work</vt:lpstr>
      <vt:lpstr>Conclusion</vt:lpstr>
      <vt:lpstr>Thank you for your attention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Thassilo Lang</cp:lastModifiedBy>
  <cp:revision>519</cp:revision>
  <cp:lastPrinted>2017-03-09T03:48:56Z</cp:lastPrinted>
  <dcterms:created xsi:type="dcterms:W3CDTF">2016-11-10T06:07:03Z</dcterms:created>
  <dcterms:modified xsi:type="dcterms:W3CDTF">2019-01-10T14:08:02Z</dcterms:modified>
</cp:coreProperties>
</file>